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86" r:id="rId2"/>
    <p:sldMasterId id="2147483846" r:id="rId3"/>
    <p:sldMasterId id="2147483885" r:id="rId4"/>
  </p:sldMasterIdLst>
  <p:sldIdLst>
    <p:sldId id="291" r:id="rId5"/>
    <p:sldId id="290" r:id="rId6"/>
    <p:sldId id="293" r:id="rId7"/>
    <p:sldId id="296" r:id="rId8"/>
    <p:sldId id="329" r:id="rId9"/>
    <p:sldId id="330" r:id="rId10"/>
    <p:sldId id="297" r:id="rId11"/>
    <p:sldId id="324" r:id="rId12"/>
    <p:sldId id="325" r:id="rId13"/>
    <p:sldId id="326" r:id="rId14"/>
    <p:sldId id="277" r:id="rId15"/>
    <p:sldId id="307" r:id="rId16"/>
    <p:sldId id="309" r:id="rId17"/>
    <p:sldId id="327" r:id="rId18"/>
    <p:sldId id="328" r:id="rId19"/>
    <p:sldId id="311" r:id="rId20"/>
    <p:sldId id="271" r:id="rId21"/>
    <p:sldId id="314" r:id="rId22"/>
    <p:sldId id="315" r:id="rId23"/>
    <p:sldId id="316" r:id="rId24"/>
    <p:sldId id="317" r:id="rId25"/>
    <p:sldId id="286" r:id="rId26"/>
    <p:sldId id="322" r:id="rId27"/>
    <p:sldId id="33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8ACC3A"/>
    <a:srgbClr val="AB51B5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F3BF73-CD86-4512-8287-F4235A0A420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927E70-0FD7-4CC9-B908-F4C3A06679C3}">
      <dgm:prSet phldrT="[Text]" custT="1"/>
      <dgm:spPr/>
      <dgm:t>
        <a:bodyPr/>
        <a:lstStyle/>
        <a:p>
          <a:pPr algn="l"/>
          <a:r>
            <a:rPr lang="en-US" sz="2400" dirty="0" smtClean="0"/>
            <a:t>      - </a:t>
          </a:r>
          <a:r>
            <a:rPr lang="en-US" sz="2400" dirty="0" err="1" smtClean="0"/>
            <a:t>Cấp</a:t>
          </a:r>
          <a:r>
            <a:rPr lang="en-US" sz="2400" dirty="0" smtClean="0"/>
            <a:t> </a:t>
          </a:r>
          <a:r>
            <a:rPr lang="en-US" sz="2400" dirty="0" err="1" smtClean="0"/>
            <a:t>độ</a:t>
          </a:r>
          <a:r>
            <a:rPr lang="en-US" sz="2400" dirty="0" smtClean="0"/>
            <a:t> </a:t>
          </a:r>
          <a:r>
            <a:rPr lang="en-US" sz="2400" dirty="0" err="1" smtClean="0"/>
            <a:t>khái</a:t>
          </a:r>
          <a:r>
            <a:rPr lang="en-US" sz="2400" dirty="0" smtClean="0"/>
            <a:t> </a:t>
          </a:r>
          <a:r>
            <a:rPr lang="en-US" sz="2400" dirty="0" err="1" smtClean="0"/>
            <a:t>quát</a:t>
          </a:r>
          <a:r>
            <a:rPr lang="en-US" sz="2400" dirty="0" smtClean="0"/>
            <a:t> </a:t>
          </a:r>
          <a:r>
            <a:rPr lang="en-US" sz="2400" dirty="0" err="1" smtClean="0"/>
            <a:t>của</a:t>
          </a:r>
          <a:r>
            <a:rPr lang="en-US" sz="2400" dirty="0" smtClean="0"/>
            <a:t> </a:t>
          </a:r>
          <a:r>
            <a:rPr lang="en-US" sz="2400" dirty="0" err="1" smtClean="0"/>
            <a:t>nghĩa</a:t>
          </a:r>
          <a:r>
            <a:rPr lang="en-US" sz="2400" dirty="0" smtClean="0"/>
            <a:t> </a:t>
          </a:r>
          <a:r>
            <a:rPr lang="en-US" sz="2400" dirty="0" err="1" smtClean="0"/>
            <a:t>từ</a:t>
          </a:r>
          <a:r>
            <a:rPr lang="en-US" sz="2400" dirty="0" smtClean="0"/>
            <a:t> </a:t>
          </a:r>
          <a:r>
            <a:rPr lang="en-US" sz="2400" dirty="0" err="1" smtClean="0"/>
            <a:t>ngữ</a:t>
          </a:r>
          <a:r>
            <a:rPr lang="en-US" sz="2400" dirty="0" smtClean="0"/>
            <a:t> </a:t>
          </a:r>
        </a:p>
        <a:p>
          <a:pPr algn="l"/>
          <a:r>
            <a:rPr lang="en-US" sz="2400" dirty="0" smtClean="0"/>
            <a:t>      - </a:t>
          </a:r>
          <a:r>
            <a:rPr lang="en-US" sz="2400" dirty="0" err="1" smtClean="0"/>
            <a:t>Trường</a:t>
          </a:r>
          <a:r>
            <a:rPr lang="en-US" sz="2400" dirty="0" smtClean="0"/>
            <a:t> </a:t>
          </a:r>
          <a:r>
            <a:rPr lang="en-US" sz="2400" dirty="0" err="1" smtClean="0"/>
            <a:t>từ</a:t>
          </a:r>
          <a:r>
            <a:rPr lang="en-US" sz="2400" dirty="0" smtClean="0"/>
            <a:t> </a:t>
          </a:r>
          <a:r>
            <a:rPr lang="en-US" sz="2400" dirty="0" err="1" smtClean="0"/>
            <a:t>vựng</a:t>
          </a:r>
          <a:endParaRPr lang="en-US" sz="2400" dirty="0"/>
        </a:p>
      </dgm:t>
    </dgm:pt>
    <dgm:pt modelId="{505B36D3-CD15-4D0C-A5BE-586A57C9371B}" type="parTrans" cxnId="{0944AB71-1920-40C6-A95F-8CBC844C7FA6}">
      <dgm:prSet/>
      <dgm:spPr/>
      <dgm:t>
        <a:bodyPr/>
        <a:lstStyle/>
        <a:p>
          <a:endParaRPr lang="en-US"/>
        </a:p>
      </dgm:t>
    </dgm:pt>
    <dgm:pt modelId="{381D223D-9C9A-4CE0-856F-E1656DADBCD4}" type="sibTrans" cxnId="{0944AB71-1920-40C6-A95F-8CBC844C7FA6}">
      <dgm:prSet/>
      <dgm:spPr/>
      <dgm:t>
        <a:bodyPr/>
        <a:lstStyle/>
        <a:p>
          <a:endParaRPr lang="en-US"/>
        </a:p>
      </dgm:t>
    </dgm:pt>
    <dgm:pt modelId="{983D53BC-599E-4BD4-A5CA-8BD1AF093205}">
      <dgm:prSet phldrT="[Text]" custT="1"/>
      <dgm:spPr>
        <a:solidFill>
          <a:srgbClr val="E848CA"/>
        </a:solidFill>
      </dgm:spPr>
      <dgm:t>
        <a:bodyPr/>
        <a:lstStyle/>
        <a:p>
          <a:pPr algn="l"/>
          <a:r>
            <a:rPr lang="en-US" sz="2400" dirty="0" smtClean="0"/>
            <a:t>    </a:t>
          </a:r>
          <a:r>
            <a:rPr lang="en-US" sz="2400" dirty="0" err="1" smtClean="0"/>
            <a:t>Thành</a:t>
          </a:r>
          <a:r>
            <a:rPr lang="en-US" sz="2400" dirty="0" smtClean="0"/>
            <a:t> </a:t>
          </a:r>
          <a:r>
            <a:rPr lang="en-US" sz="2400" dirty="0" err="1" smtClean="0"/>
            <a:t>ngữ</a:t>
          </a:r>
          <a:endParaRPr lang="en-US" sz="2400" dirty="0"/>
        </a:p>
      </dgm:t>
    </dgm:pt>
    <dgm:pt modelId="{B0281EB1-0A24-4B6A-8490-94154B1B2604}" type="parTrans" cxnId="{41877168-0D31-4469-938B-499045BBA8B1}">
      <dgm:prSet/>
      <dgm:spPr/>
      <dgm:t>
        <a:bodyPr/>
        <a:lstStyle/>
        <a:p>
          <a:endParaRPr lang="en-US"/>
        </a:p>
      </dgm:t>
    </dgm:pt>
    <dgm:pt modelId="{F3208AD3-F1E4-4FA8-B8BF-8BF950292AFA}" type="sibTrans" cxnId="{41877168-0D31-4469-938B-499045BBA8B1}">
      <dgm:prSet/>
      <dgm:spPr/>
      <dgm:t>
        <a:bodyPr/>
        <a:lstStyle/>
        <a:p>
          <a:endParaRPr lang="en-US"/>
        </a:p>
      </dgm:t>
    </dgm:pt>
    <dgm:pt modelId="{DAA78953-17AE-4630-9962-448583C27675}">
      <dgm:prSet phldrT="[Text]" custT="1"/>
      <dgm:spPr>
        <a:solidFill>
          <a:srgbClr val="00B050"/>
        </a:solidFill>
      </dgm:spPr>
      <dgm:t>
        <a:bodyPr/>
        <a:lstStyle/>
        <a:p>
          <a:pPr algn="l"/>
          <a:r>
            <a:rPr lang="en-US" sz="2400" dirty="0" smtClean="0"/>
            <a:t>        </a:t>
          </a:r>
          <a:r>
            <a:rPr lang="en-US" sz="2400" dirty="0" err="1" smtClean="0"/>
            <a:t>Nghĩa</a:t>
          </a:r>
          <a:r>
            <a:rPr lang="en-US" sz="2400" dirty="0" smtClean="0"/>
            <a:t> </a:t>
          </a:r>
          <a:r>
            <a:rPr lang="en-US" sz="2400" dirty="0" err="1" smtClean="0"/>
            <a:t>của</a:t>
          </a:r>
          <a:r>
            <a:rPr lang="en-US" sz="2400" dirty="0" smtClean="0"/>
            <a:t> </a:t>
          </a:r>
          <a:r>
            <a:rPr lang="en-US" sz="2400" dirty="0" err="1" smtClean="0"/>
            <a:t>từ</a:t>
          </a:r>
          <a:r>
            <a:rPr lang="en-US" sz="2400" dirty="0" smtClean="0"/>
            <a:t>, </a:t>
          </a:r>
          <a:r>
            <a:rPr lang="en-US" sz="2400" dirty="0" err="1" smtClean="0"/>
            <a:t>từ</a:t>
          </a:r>
          <a:r>
            <a:rPr lang="en-US" sz="2400" dirty="0" smtClean="0"/>
            <a:t> </a:t>
          </a:r>
          <a:r>
            <a:rPr lang="en-US" sz="2400" dirty="0" err="1" smtClean="0"/>
            <a:t>đồng</a:t>
          </a:r>
          <a:r>
            <a:rPr lang="en-US" sz="2400" dirty="0" smtClean="0"/>
            <a:t> </a:t>
          </a:r>
          <a:r>
            <a:rPr lang="en-US" sz="2400" dirty="0" err="1" smtClean="0"/>
            <a:t>nghĩa</a:t>
          </a:r>
          <a:r>
            <a:rPr lang="en-US" sz="2400" dirty="0" smtClean="0"/>
            <a:t>, </a:t>
          </a:r>
          <a:r>
            <a:rPr lang="en-US" sz="2400" dirty="0" err="1" smtClean="0"/>
            <a:t>từ</a:t>
          </a:r>
          <a:r>
            <a:rPr lang="en-US" sz="2400" dirty="0" smtClean="0"/>
            <a:t> </a:t>
          </a:r>
          <a:r>
            <a:rPr lang="en-US" sz="2400" dirty="0" err="1" smtClean="0"/>
            <a:t>trái</a:t>
          </a:r>
          <a:r>
            <a:rPr lang="en-US" sz="2400" dirty="0" smtClean="0"/>
            <a:t> </a:t>
          </a:r>
          <a:r>
            <a:rPr lang="en-US" sz="2400" dirty="0" err="1" smtClean="0"/>
            <a:t>nghĩa</a:t>
          </a:r>
          <a:endParaRPr lang="en-US" sz="2400" dirty="0"/>
        </a:p>
      </dgm:t>
    </dgm:pt>
    <dgm:pt modelId="{EB9F9E42-4B62-4CC4-A557-301A3EC36FCB}" type="parTrans" cxnId="{2E024793-2366-4D0C-B1DB-D7AF13D13C40}">
      <dgm:prSet/>
      <dgm:spPr/>
      <dgm:t>
        <a:bodyPr/>
        <a:lstStyle/>
        <a:p>
          <a:endParaRPr lang="en-US"/>
        </a:p>
      </dgm:t>
    </dgm:pt>
    <dgm:pt modelId="{BB5BF4A8-D814-47B0-8BCA-AB30CA0D0BDB}" type="sibTrans" cxnId="{2E024793-2366-4D0C-B1DB-D7AF13D13C40}">
      <dgm:prSet/>
      <dgm:spPr/>
      <dgm:t>
        <a:bodyPr/>
        <a:lstStyle/>
        <a:p>
          <a:endParaRPr lang="en-US"/>
        </a:p>
      </dgm:t>
    </dgm:pt>
    <dgm:pt modelId="{65D86B8E-4BBA-4158-B10D-A92FBC9B91BC}">
      <dgm:prSet phldrT="[Text]" custT="1"/>
      <dgm:spPr>
        <a:solidFill>
          <a:srgbClr val="00B050"/>
        </a:solidFill>
      </dgm:spPr>
      <dgm:t>
        <a:bodyPr/>
        <a:lstStyle/>
        <a:p>
          <a:pPr algn="l"/>
          <a:r>
            <a:rPr lang="en-US" sz="2400" dirty="0" smtClean="0"/>
            <a:t>- </a:t>
          </a:r>
          <a:r>
            <a:rPr lang="en-US" sz="2400" dirty="0" err="1" smtClean="0"/>
            <a:t>Từ</a:t>
          </a:r>
          <a:r>
            <a:rPr lang="en-US" sz="2400" dirty="0" smtClean="0"/>
            <a:t> </a:t>
          </a:r>
          <a:r>
            <a:rPr lang="en-US" sz="2400" dirty="0" err="1" smtClean="0"/>
            <a:t>nhiều</a:t>
          </a:r>
          <a:r>
            <a:rPr lang="en-US" sz="2400" dirty="0" smtClean="0"/>
            <a:t> </a:t>
          </a:r>
          <a:r>
            <a:rPr lang="en-US" sz="2400" dirty="0" err="1" smtClean="0"/>
            <a:t>nghĩa</a:t>
          </a:r>
          <a:r>
            <a:rPr lang="en-US" sz="2400" dirty="0" smtClean="0"/>
            <a:t> </a:t>
          </a:r>
          <a:r>
            <a:rPr lang="en-US" sz="2400" dirty="0" err="1" smtClean="0"/>
            <a:t>và</a:t>
          </a:r>
          <a:r>
            <a:rPr lang="en-US" sz="2400" dirty="0" smtClean="0"/>
            <a:t> </a:t>
          </a:r>
          <a:r>
            <a:rPr lang="en-US" sz="2400" dirty="0" err="1" smtClean="0"/>
            <a:t>hiện</a:t>
          </a:r>
          <a:r>
            <a:rPr lang="en-US" sz="2400" dirty="0" smtClean="0"/>
            <a:t> </a:t>
          </a:r>
          <a:r>
            <a:rPr lang="en-US" sz="2400" dirty="0" err="1" smtClean="0"/>
            <a:t>tượng</a:t>
          </a:r>
          <a:r>
            <a:rPr lang="en-US" sz="2400" dirty="0" smtClean="0"/>
            <a:t> </a:t>
          </a:r>
          <a:r>
            <a:rPr lang="en-US" sz="2400" dirty="0" err="1" smtClean="0"/>
            <a:t>chuyển</a:t>
          </a:r>
          <a:r>
            <a:rPr lang="en-US" sz="2400" dirty="0" smtClean="0"/>
            <a:t> </a:t>
          </a:r>
          <a:r>
            <a:rPr lang="en-US" sz="2400" dirty="0" err="1" smtClean="0"/>
            <a:t>nghĩa</a:t>
          </a:r>
          <a:r>
            <a:rPr lang="en-US" sz="2400" dirty="0" smtClean="0"/>
            <a:t> </a:t>
          </a:r>
          <a:r>
            <a:rPr lang="en-US" sz="2400" dirty="0" err="1" smtClean="0"/>
            <a:t>của</a:t>
          </a:r>
          <a:r>
            <a:rPr lang="en-US" sz="2400" dirty="0" smtClean="0"/>
            <a:t> </a:t>
          </a:r>
          <a:r>
            <a:rPr lang="en-US" sz="2400" dirty="0" err="1" smtClean="0"/>
            <a:t>từ</a:t>
          </a:r>
          <a:r>
            <a:rPr lang="en-US" sz="2400" dirty="0" smtClean="0"/>
            <a:t> </a:t>
          </a:r>
        </a:p>
        <a:p>
          <a:pPr algn="l"/>
          <a:r>
            <a:rPr lang="en-US" sz="2400" dirty="0" smtClean="0"/>
            <a:t>- </a:t>
          </a:r>
          <a:r>
            <a:rPr lang="en-US" sz="2400" dirty="0" err="1" smtClean="0"/>
            <a:t>Từ</a:t>
          </a:r>
          <a:r>
            <a:rPr lang="en-US" sz="2400" dirty="0" smtClean="0"/>
            <a:t> </a:t>
          </a:r>
          <a:r>
            <a:rPr lang="en-US" sz="2400" dirty="0" err="1" smtClean="0"/>
            <a:t>đồng</a:t>
          </a:r>
          <a:r>
            <a:rPr lang="en-US" sz="2400" dirty="0" smtClean="0"/>
            <a:t> </a:t>
          </a:r>
          <a:r>
            <a:rPr lang="en-US" sz="2400" dirty="0" err="1" smtClean="0"/>
            <a:t>âm</a:t>
          </a:r>
          <a:endParaRPr lang="en-US" sz="2400" dirty="0"/>
        </a:p>
      </dgm:t>
    </dgm:pt>
    <dgm:pt modelId="{31B73768-E2F8-41FD-BC97-B83170C1C934}" type="parTrans" cxnId="{B102C2CC-62DD-4544-B3EC-EABAE5DB9716}">
      <dgm:prSet/>
      <dgm:spPr/>
      <dgm:t>
        <a:bodyPr/>
        <a:lstStyle/>
        <a:p>
          <a:endParaRPr lang="en-US"/>
        </a:p>
      </dgm:t>
    </dgm:pt>
    <dgm:pt modelId="{C9B6C9C5-0753-4851-9D9E-670B7960930F}" type="sibTrans" cxnId="{B102C2CC-62DD-4544-B3EC-EABAE5DB9716}">
      <dgm:prSet/>
      <dgm:spPr/>
      <dgm:t>
        <a:bodyPr/>
        <a:lstStyle/>
        <a:p>
          <a:endParaRPr lang="en-US"/>
        </a:p>
      </dgm:t>
    </dgm:pt>
    <dgm:pt modelId="{60F71FE5-618C-4360-8CAD-1C536B40D3BC}" type="pres">
      <dgm:prSet presAssocID="{27F3BF73-CD86-4512-8287-F4235A0A420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80D75918-6845-41BD-96D8-5615A59E6454}" type="pres">
      <dgm:prSet presAssocID="{27F3BF73-CD86-4512-8287-F4235A0A420A}" presName="Name1" presStyleCnt="0"/>
      <dgm:spPr/>
    </dgm:pt>
    <dgm:pt modelId="{1B6A7F65-2F82-4196-B0B5-BBCBC50E0CC4}" type="pres">
      <dgm:prSet presAssocID="{27F3BF73-CD86-4512-8287-F4235A0A420A}" presName="cycle" presStyleCnt="0"/>
      <dgm:spPr/>
    </dgm:pt>
    <dgm:pt modelId="{40045F11-18BB-47F6-9F97-F92C2C58CA39}" type="pres">
      <dgm:prSet presAssocID="{27F3BF73-CD86-4512-8287-F4235A0A420A}" presName="srcNode" presStyleLbl="node1" presStyleIdx="0" presStyleCnt="4"/>
      <dgm:spPr/>
    </dgm:pt>
    <dgm:pt modelId="{8BCDEBB0-2AA5-4414-9280-6E8E52DFB638}" type="pres">
      <dgm:prSet presAssocID="{27F3BF73-CD86-4512-8287-F4235A0A420A}" presName="conn" presStyleLbl="parChTrans1D2" presStyleIdx="0" presStyleCnt="1" custLinFactNeighborX="-41" custLinFactNeighborY="4229"/>
      <dgm:spPr/>
      <dgm:t>
        <a:bodyPr/>
        <a:lstStyle/>
        <a:p>
          <a:endParaRPr lang="en-US"/>
        </a:p>
      </dgm:t>
    </dgm:pt>
    <dgm:pt modelId="{CE00628A-DFAE-4C5D-A68F-3533285CA1EF}" type="pres">
      <dgm:prSet presAssocID="{27F3BF73-CD86-4512-8287-F4235A0A420A}" presName="extraNode" presStyleLbl="node1" presStyleIdx="0" presStyleCnt="4"/>
      <dgm:spPr/>
    </dgm:pt>
    <dgm:pt modelId="{BEC9B74D-1A54-4353-8281-5696A05CE8D6}" type="pres">
      <dgm:prSet presAssocID="{27F3BF73-CD86-4512-8287-F4235A0A420A}" presName="dstNode" presStyleLbl="node1" presStyleIdx="0" presStyleCnt="4"/>
      <dgm:spPr/>
    </dgm:pt>
    <dgm:pt modelId="{240E4EA3-9B5F-494F-A7C1-492B040870D0}" type="pres">
      <dgm:prSet presAssocID="{A0927E70-0FD7-4CC9-B908-F4C3A06679C3}" presName="text_1" presStyleLbl="node1" presStyleIdx="0" presStyleCnt="4" custScaleX="87514" custLinFactNeighborX="-11013" custLinFactNeighborY="24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C72553-3E9C-40CC-A668-86A783490444}" type="pres">
      <dgm:prSet presAssocID="{A0927E70-0FD7-4CC9-B908-F4C3A06679C3}" presName="accent_1" presStyleCnt="0"/>
      <dgm:spPr/>
    </dgm:pt>
    <dgm:pt modelId="{EF44EDCF-CB4D-472C-95EE-67379F2B8AF8}" type="pres">
      <dgm:prSet presAssocID="{A0927E70-0FD7-4CC9-B908-F4C3A06679C3}" presName="accentRepeatNode" presStyleLbl="solidFgAcc1" presStyleIdx="0" presStyleCnt="4" custLinFactNeighborX="-5507" custLinFactNeighborY="-377"/>
      <dgm:spPr/>
    </dgm:pt>
    <dgm:pt modelId="{23ABB7BD-B972-4696-8FD5-E6ED766054FC}" type="pres">
      <dgm:prSet presAssocID="{983D53BC-599E-4BD4-A5CA-8BD1AF093205}" presName="text_2" presStyleLbl="node1" presStyleIdx="1" presStyleCnt="4" custScaleX="84488" custLinFactNeighborX="-10573" custLinFactNeighborY="-133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D64C7A-2B0B-4018-B695-540FC1F757F3}" type="pres">
      <dgm:prSet presAssocID="{983D53BC-599E-4BD4-A5CA-8BD1AF093205}" presName="accent_2" presStyleCnt="0"/>
      <dgm:spPr/>
    </dgm:pt>
    <dgm:pt modelId="{5D5A2A8E-5D10-43A0-8D00-2580B60589B1}" type="pres">
      <dgm:prSet presAssocID="{983D53BC-599E-4BD4-A5CA-8BD1AF093205}" presName="accentRepeatNode" presStyleLbl="solidFgAcc1" presStyleIdx="1" presStyleCnt="4" custLinFactNeighborX="-4816" custLinFactNeighborY="-7396"/>
      <dgm:spPr/>
    </dgm:pt>
    <dgm:pt modelId="{D3C35F08-9EA2-4A61-9E2D-400BB930B75B}" type="pres">
      <dgm:prSet presAssocID="{DAA78953-17AE-4630-9962-448583C27675}" presName="text_3" presStyleLbl="node1" presStyleIdx="2" presStyleCnt="4" custScaleX="84086" custLinFactNeighborX="-11234" custLinFactNeighborY="176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6E16A4-7C64-43ED-97F2-BEB19827ED06}" type="pres">
      <dgm:prSet presAssocID="{DAA78953-17AE-4630-9962-448583C27675}" presName="accent_3" presStyleCnt="0"/>
      <dgm:spPr/>
    </dgm:pt>
    <dgm:pt modelId="{DBB26E39-2129-464F-BEA0-BDBF01152B65}" type="pres">
      <dgm:prSet presAssocID="{DAA78953-17AE-4630-9962-448583C27675}" presName="accentRepeatNode" presStyleLbl="solidFgAcc1" presStyleIdx="2" presStyleCnt="4" custLinFactNeighborX="4634" custLinFactNeighborY="15530"/>
      <dgm:spPr/>
      <dgm:t>
        <a:bodyPr/>
        <a:lstStyle/>
        <a:p>
          <a:endParaRPr lang="en-US"/>
        </a:p>
      </dgm:t>
    </dgm:pt>
    <dgm:pt modelId="{D28CEC4C-2E7E-495E-9F88-B3AD71DA2DBA}" type="pres">
      <dgm:prSet presAssocID="{65D86B8E-4BBA-4158-B10D-A92FBC9B91BC}" presName="text_4" presStyleLbl="node1" presStyleIdx="3" presStyleCnt="4" custScaleX="82468" custLinFactNeighborX="-7282" custLinFactNeighborY="45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6953C8-BA3F-4C49-ADC2-3E5CDE50C94F}" type="pres">
      <dgm:prSet presAssocID="{65D86B8E-4BBA-4158-B10D-A92FBC9B91BC}" presName="accent_4" presStyleCnt="0"/>
      <dgm:spPr/>
    </dgm:pt>
    <dgm:pt modelId="{95D87CE4-F5E0-40D9-8160-124291B5E27C}" type="pres">
      <dgm:prSet presAssocID="{65D86B8E-4BBA-4158-B10D-A92FBC9B91BC}" presName="accentRepeatNode" presStyleLbl="solidFgAcc1" presStyleIdx="3" presStyleCnt="4" custLinFactNeighborX="-4126" custLinFactNeighborY="16850"/>
      <dgm:spPr/>
    </dgm:pt>
  </dgm:ptLst>
  <dgm:cxnLst>
    <dgm:cxn modelId="{0944AB71-1920-40C6-A95F-8CBC844C7FA6}" srcId="{27F3BF73-CD86-4512-8287-F4235A0A420A}" destId="{A0927E70-0FD7-4CC9-B908-F4C3A06679C3}" srcOrd="0" destOrd="0" parTransId="{505B36D3-CD15-4D0C-A5BE-586A57C9371B}" sibTransId="{381D223D-9C9A-4CE0-856F-E1656DADBCD4}"/>
    <dgm:cxn modelId="{FD6F5127-488A-4B9C-B95B-4B715F40FEEE}" type="presOf" srcId="{983D53BC-599E-4BD4-A5CA-8BD1AF093205}" destId="{23ABB7BD-B972-4696-8FD5-E6ED766054FC}" srcOrd="0" destOrd="0" presId="urn:microsoft.com/office/officeart/2008/layout/VerticalCurvedList"/>
    <dgm:cxn modelId="{3E8FCBDB-83E1-4053-A796-59A36800B7CC}" type="presOf" srcId="{A0927E70-0FD7-4CC9-B908-F4C3A06679C3}" destId="{240E4EA3-9B5F-494F-A7C1-492B040870D0}" srcOrd="0" destOrd="0" presId="urn:microsoft.com/office/officeart/2008/layout/VerticalCurvedList"/>
    <dgm:cxn modelId="{41877168-0D31-4469-938B-499045BBA8B1}" srcId="{27F3BF73-CD86-4512-8287-F4235A0A420A}" destId="{983D53BC-599E-4BD4-A5CA-8BD1AF093205}" srcOrd="1" destOrd="0" parTransId="{B0281EB1-0A24-4B6A-8490-94154B1B2604}" sibTransId="{F3208AD3-F1E4-4FA8-B8BF-8BF950292AFA}"/>
    <dgm:cxn modelId="{2E024793-2366-4D0C-B1DB-D7AF13D13C40}" srcId="{27F3BF73-CD86-4512-8287-F4235A0A420A}" destId="{DAA78953-17AE-4630-9962-448583C27675}" srcOrd="2" destOrd="0" parTransId="{EB9F9E42-4B62-4CC4-A557-301A3EC36FCB}" sibTransId="{BB5BF4A8-D814-47B0-8BCA-AB30CA0D0BDB}"/>
    <dgm:cxn modelId="{AA37AAB6-CFAB-44DE-B5DB-962108461A88}" type="presOf" srcId="{381D223D-9C9A-4CE0-856F-E1656DADBCD4}" destId="{8BCDEBB0-2AA5-4414-9280-6E8E52DFB638}" srcOrd="0" destOrd="0" presId="urn:microsoft.com/office/officeart/2008/layout/VerticalCurvedList"/>
    <dgm:cxn modelId="{9DC5E7EB-8A61-43D7-989F-29F90FC301E3}" type="presOf" srcId="{27F3BF73-CD86-4512-8287-F4235A0A420A}" destId="{60F71FE5-618C-4360-8CAD-1C536B40D3BC}" srcOrd="0" destOrd="0" presId="urn:microsoft.com/office/officeart/2008/layout/VerticalCurvedList"/>
    <dgm:cxn modelId="{9D1FD051-B40A-467F-8522-522A3F2407A8}" type="presOf" srcId="{DAA78953-17AE-4630-9962-448583C27675}" destId="{D3C35F08-9EA2-4A61-9E2D-400BB930B75B}" srcOrd="0" destOrd="0" presId="urn:microsoft.com/office/officeart/2008/layout/VerticalCurvedList"/>
    <dgm:cxn modelId="{234A0853-E3C7-4A65-BD03-3F6F6C347172}" type="presOf" srcId="{65D86B8E-4BBA-4158-B10D-A92FBC9B91BC}" destId="{D28CEC4C-2E7E-495E-9F88-B3AD71DA2DBA}" srcOrd="0" destOrd="0" presId="urn:microsoft.com/office/officeart/2008/layout/VerticalCurvedList"/>
    <dgm:cxn modelId="{B102C2CC-62DD-4544-B3EC-EABAE5DB9716}" srcId="{27F3BF73-CD86-4512-8287-F4235A0A420A}" destId="{65D86B8E-4BBA-4158-B10D-A92FBC9B91BC}" srcOrd="3" destOrd="0" parTransId="{31B73768-E2F8-41FD-BC97-B83170C1C934}" sibTransId="{C9B6C9C5-0753-4851-9D9E-670B7960930F}"/>
    <dgm:cxn modelId="{5CA6705F-B880-494D-B4ED-C1ECC26DE8F3}" type="presParOf" srcId="{60F71FE5-618C-4360-8CAD-1C536B40D3BC}" destId="{80D75918-6845-41BD-96D8-5615A59E6454}" srcOrd="0" destOrd="0" presId="urn:microsoft.com/office/officeart/2008/layout/VerticalCurvedList"/>
    <dgm:cxn modelId="{E1D5A321-3FE0-411D-82B8-116F53E2F499}" type="presParOf" srcId="{80D75918-6845-41BD-96D8-5615A59E6454}" destId="{1B6A7F65-2F82-4196-B0B5-BBCBC50E0CC4}" srcOrd="0" destOrd="0" presId="urn:microsoft.com/office/officeart/2008/layout/VerticalCurvedList"/>
    <dgm:cxn modelId="{A11A7573-8335-4259-93D4-A926B1456F5F}" type="presParOf" srcId="{1B6A7F65-2F82-4196-B0B5-BBCBC50E0CC4}" destId="{40045F11-18BB-47F6-9F97-F92C2C58CA39}" srcOrd="0" destOrd="0" presId="urn:microsoft.com/office/officeart/2008/layout/VerticalCurvedList"/>
    <dgm:cxn modelId="{2B92A18A-72F2-43C8-82CA-B4D1A7D09379}" type="presParOf" srcId="{1B6A7F65-2F82-4196-B0B5-BBCBC50E0CC4}" destId="{8BCDEBB0-2AA5-4414-9280-6E8E52DFB638}" srcOrd="1" destOrd="0" presId="urn:microsoft.com/office/officeart/2008/layout/VerticalCurvedList"/>
    <dgm:cxn modelId="{49817168-9E8D-4A4C-AC05-952E89D9204E}" type="presParOf" srcId="{1B6A7F65-2F82-4196-B0B5-BBCBC50E0CC4}" destId="{CE00628A-DFAE-4C5D-A68F-3533285CA1EF}" srcOrd="2" destOrd="0" presId="urn:microsoft.com/office/officeart/2008/layout/VerticalCurvedList"/>
    <dgm:cxn modelId="{B5C0D9CD-1B20-4CA0-AA8F-C165553900AA}" type="presParOf" srcId="{1B6A7F65-2F82-4196-B0B5-BBCBC50E0CC4}" destId="{BEC9B74D-1A54-4353-8281-5696A05CE8D6}" srcOrd="3" destOrd="0" presId="urn:microsoft.com/office/officeart/2008/layout/VerticalCurvedList"/>
    <dgm:cxn modelId="{A46EED98-80B3-407D-88AB-645D1D1BD14E}" type="presParOf" srcId="{80D75918-6845-41BD-96D8-5615A59E6454}" destId="{240E4EA3-9B5F-494F-A7C1-492B040870D0}" srcOrd="1" destOrd="0" presId="urn:microsoft.com/office/officeart/2008/layout/VerticalCurvedList"/>
    <dgm:cxn modelId="{70EA5537-CCF4-4413-AD28-6D324F185159}" type="presParOf" srcId="{80D75918-6845-41BD-96D8-5615A59E6454}" destId="{1CC72553-3E9C-40CC-A668-86A783490444}" srcOrd="2" destOrd="0" presId="urn:microsoft.com/office/officeart/2008/layout/VerticalCurvedList"/>
    <dgm:cxn modelId="{AF491FE9-EA82-4694-AECD-16A422FC247D}" type="presParOf" srcId="{1CC72553-3E9C-40CC-A668-86A783490444}" destId="{EF44EDCF-CB4D-472C-95EE-67379F2B8AF8}" srcOrd="0" destOrd="0" presId="urn:microsoft.com/office/officeart/2008/layout/VerticalCurvedList"/>
    <dgm:cxn modelId="{790D886E-B62F-4B3F-AD4C-0126DF6E485C}" type="presParOf" srcId="{80D75918-6845-41BD-96D8-5615A59E6454}" destId="{23ABB7BD-B972-4696-8FD5-E6ED766054FC}" srcOrd="3" destOrd="0" presId="urn:microsoft.com/office/officeart/2008/layout/VerticalCurvedList"/>
    <dgm:cxn modelId="{BD3B82F4-0D13-4BDB-8B2A-2FA0F52428C3}" type="presParOf" srcId="{80D75918-6845-41BD-96D8-5615A59E6454}" destId="{C7D64C7A-2B0B-4018-B695-540FC1F757F3}" srcOrd="4" destOrd="0" presId="urn:microsoft.com/office/officeart/2008/layout/VerticalCurvedList"/>
    <dgm:cxn modelId="{BDABC544-5204-46E0-8435-6A3C7664BC65}" type="presParOf" srcId="{C7D64C7A-2B0B-4018-B695-540FC1F757F3}" destId="{5D5A2A8E-5D10-43A0-8D00-2580B60589B1}" srcOrd="0" destOrd="0" presId="urn:microsoft.com/office/officeart/2008/layout/VerticalCurvedList"/>
    <dgm:cxn modelId="{381D7AB2-9CE6-4CF7-B2EE-F46DE59B9BE1}" type="presParOf" srcId="{80D75918-6845-41BD-96D8-5615A59E6454}" destId="{D3C35F08-9EA2-4A61-9E2D-400BB930B75B}" srcOrd="5" destOrd="0" presId="urn:microsoft.com/office/officeart/2008/layout/VerticalCurvedList"/>
    <dgm:cxn modelId="{5A65112F-50A0-4874-8A5B-3D83827FF164}" type="presParOf" srcId="{80D75918-6845-41BD-96D8-5615A59E6454}" destId="{B06E16A4-7C64-43ED-97F2-BEB19827ED06}" srcOrd="6" destOrd="0" presId="urn:microsoft.com/office/officeart/2008/layout/VerticalCurvedList"/>
    <dgm:cxn modelId="{30198BA3-A9E6-4EA6-B332-8BDC267318E2}" type="presParOf" srcId="{B06E16A4-7C64-43ED-97F2-BEB19827ED06}" destId="{DBB26E39-2129-464F-BEA0-BDBF01152B65}" srcOrd="0" destOrd="0" presId="urn:microsoft.com/office/officeart/2008/layout/VerticalCurvedList"/>
    <dgm:cxn modelId="{7F3EDE12-7A60-46DE-A143-BA5B986B9D89}" type="presParOf" srcId="{80D75918-6845-41BD-96D8-5615A59E6454}" destId="{D28CEC4C-2E7E-495E-9F88-B3AD71DA2DBA}" srcOrd="7" destOrd="0" presId="urn:microsoft.com/office/officeart/2008/layout/VerticalCurvedList"/>
    <dgm:cxn modelId="{2FE1ABEB-7230-414A-A60F-4E0CA66E76A8}" type="presParOf" srcId="{80D75918-6845-41BD-96D8-5615A59E6454}" destId="{846953C8-BA3F-4C49-ADC2-3E5CDE50C94F}" srcOrd="8" destOrd="0" presId="urn:microsoft.com/office/officeart/2008/layout/VerticalCurvedList"/>
    <dgm:cxn modelId="{50E10977-45A8-4D0F-BFB6-3C7DDDC328AA}" type="presParOf" srcId="{846953C8-BA3F-4C49-ADC2-3E5CDE50C94F}" destId="{95D87CE4-F5E0-40D9-8160-124291B5E27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CDEBB0-2AA5-4414-9280-6E8E52DFB638}">
      <dsp:nvSpPr>
        <dsp:cNvPr id="0" name=""/>
        <dsp:cNvSpPr/>
      </dsp:nvSpPr>
      <dsp:spPr>
        <a:xfrm>
          <a:off x="-5846828" y="-628969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0E4EA3-9B5F-494F-A7C1-492B040870D0}">
      <dsp:nvSpPr>
        <dsp:cNvPr id="0" name=""/>
        <dsp:cNvSpPr/>
      </dsp:nvSpPr>
      <dsp:spPr>
        <a:xfrm>
          <a:off x="462553" y="436718"/>
          <a:ext cx="7854320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      - </a:t>
          </a:r>
          <a:r>
            <a:rPr lang="en-US" sz="2400" kern="1200" dirty="0" err="1" smtClean="0"/>
            <a:t>Cấp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độ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khái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quát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của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nghĩa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từ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ngữ</a:t>
          </a:r>
          <a:r>
            <a:rPr lang="en-US" sz="2400" kern="1200" dirty="0" smtClean="0"/>
            <a:t>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      - </a:t>
          </a:r>
          <a:r>
            <a:rPr lang="en-US" sz="2400" kern="1200" dirty="0" err="1" smtClean="0"/>
            <a:t>Trường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từ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vựng</a:t>
          </a:r>
          <a:endParaRPr lang="en-US" sz="2400" kern="1200" dirty="0"/>
        </a:p>
      </dsp:txBody>
      <dsp:txXfrm>
        <a:off x="462553" y="436718"/>
        <a:ext cx="7854320" cy="833607"/>
      </dsp:txXfrm>
    </dsp:sp>
    <dsp:sp modelId="{EF44EDCF-CB4D-472C-95EE-67379F2B8AF8}">
      <dsp:nvSpPr>
        <dsp:cNvPr id="0" name=""/>
        <dsp:cNvSpPr/>
      </dsp:nvSpPr>
      <dsp:spPr>
        <a:xfrm>
          <a:off x="312269" y="308457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ABB7BD-B972-4696-8FD5-E6ED766054FC}">
      <dsp:nvSpPr>
        <dsp:cNvPr id="0" name=""/>
        <dsp:cNvSpPr/>
      </dsp:nvSpPr>
      <dsp:spPr>
        <a:xfrm>
          <a:off x="1129223" y="1556203"/>
          <a:ext cx="7178948" cy="833607"/>
        </a:xfrm>
        <a:prstGeom prst="rect">
          <a:avLst/>
        </a:prstGeom>
        <a:solidFill>
          <a:srgbClr val="E848C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    </a:t>
          </a:r>
          <a:r>
            <a:rPr lang="en-US" sz="2400" kern="1200" dirty="0" err="1" smtClean="0"/>
            <a:t>Thành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ngữ</a:t>
          </a:r>
          <a:endParaRPr lang="en-US" sz="2400" kern="1200" dirty="0"/>
        </a:p>
      </dsp:txBody>
      <dsp:txXfrm>
        <a:off x="1129223" y="1556203"/>
        <a:ext cx="7178948" cy="833607"/>
      </dsp:txXfrm>
    </dsp:sp>
    <dsp:sp modelId="{5D5A2A8E-5D10-43A0-8D00-2580B60589B1}">
      <dsp:nvSpPr>
        <dsp:cNvPr id="0" name=""/>
        <dsp:cNvSpPr/>
      </dsp:nvSpPr>
      <dsp:spPr>
        <a:xfrm>
          <a:off x="797395" y="1485947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C35F08-9EA2-4A61-9E2D-400BB930B75B}">
      <dsp:nvSpPr>
        <dsp:cNvPr id="0" name=""/>
        <dsp:cNvSpPr/>
      </dsp:nvSpPr>
      <dsp:spPr>
        <a:xfrm>
          <a:off x="1090136" y="3064708"/>
          <a:ext cx="7144790" cy="833607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        </a:t>
          </a:r>
          <a:r>
            <a:rPr lang="en-US" sz="2400" kern="1200" dirty="0" err="1" smtClean="0"/>
            <a:t>Nghĩa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của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từ</a:t>
          </a:r>
          <a:r>
            <a:rPr lang="en-US" sz="2400" kern="1200" dirty="0" smtClean="0"/>
            <a:t>, </a:t>
          </a:r>
          <a:r>
            <a:rPr lang="en-US" sz="2400" kern="1200" dirty="0" err="1" smtClean="0"/>
            <a:t>từ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đồng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nghĩa</a:t>
          </a:r>
          <a:r>
            <a:rPr lang="en-US" sz="2400" kern="1200" dirty="0" smtClean="0"/>
            <a:t>, </a:t>
          </a:r>
          <a:r>
            <a:rPr lang="en-US" sz="2400" kern="1200" dirty="0" err="1" smtClean="0"/>
            <a:t>từ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trái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nghĩa</a:t>
          </a:r>
          <a:endParaRPr lang="en-US" sz="2400" kern="1200" dirty="0"/>
        </a:p>
      </dsp:txBody>
      <dsp:txXfrm>
        <a:off x="1090136" y="3064708"/>
        <a:ext cx="7144790" cy="833607"/>
      </dsp:txXfrm>
    </dsp:sp>
    <dsp:sp modelId="{DBB26E39-2129-464F-BEA0-BDBF01152B65}">
      <dsp:nvSpPr>
        <dsp:cNvPr id="0" name=""/>
        <dsp:cNvSpPr/>
      </dsp:nvSpPr>
      <dsp:spPr>
        <a:xfrm>
          <a:off x="895865" y="297546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8CEC4C-2E7E-495E-9F88-B3AD71DA2DBA}">
      <dsp:nvSpPr>
        <dsp:cNvPr id="0" name=""/>
        <dsp:cNvSpPr/>
      </dsp:nvSpPr>
      <dsp:spPr>
        <a:xfrm>
          <a:off x="1023845" y="4551523"/>
          <a:ext cx="7401445" cy="833607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- </a:t>
          </a:r>
          <a:r>
            <a:rPr lang="en-US" sz="2400" kern="1200" dirty="0" err="1" smtClean="0"/>
            <a:t>Từ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nhiều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nghĩa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và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hiện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tượng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chuyển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nghĩa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của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từ</a:t>
          </a:r>
          <a:r>
            <a:rPr lang="en-US" sz="2400" kern="1200" dirty="0" smtClean="0"/>
            <a:t>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- </a:t>
          </a:r>
          <a:r>
            <a:rPr lang="en-US" sz="2400" kern="1200" dirty="0" err="1" smtClean="0"/>
            <a:t>Từ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đồng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âm</a:t>
          </a:r>
          <a:endParaRPr lang="en-US" sz="2400" kern="1200" dirty="0"/>
        </a:p>
      </dsp:txBody>
      <dsp:txXfrm>
        <a:off x="1023845" y="4551523"/>
        <a:ext cx="7401445" cy="833607"/>
      </dsp:txXfrm>
    </dsp:sp>
    <dsp:sp modelId="{95D87CE4-F5E0-40D9-8160-124291B5E27C}">
      <dsp:nvSpPr>
        <dsp:cNvPr id="0" name=""/>
        <dsp:cNvSpPr/>
      </dsp:nvSpPr>
      <dsp:spPr>
        <a:xfrm>
          <a:off x="326659" y="4239849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AF32F7-55BE-4D3C-9B15-B8992D5D0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AB0B9E-60A0-4543-93CC-4ED50420F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373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913413-FBD8-4811-A8CE-8F54D0F1E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106357-93B9-43EE-A22B-F19A526103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956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281C4F-7175-4212-9248-4C6D2E06D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0ED48-A4FE-439D-805A-F96A8D883C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571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718C9-10B8-4C2A-954C-3E5FEB6E208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459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1E239-F123-4704-B2D4-5581C51D65A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781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496D5-ED76-4B36-8459-77367B57D7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667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D4F2B-BD38-482E-BB49-4CCE89D76BA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071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61E2-6BB6-42E5-8F1C-E69A5B7029A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075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6F176-D37E-4764-A84A-22764C85C6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169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3E2FF-AD9E-40F5-A92C-70DB917E65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792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78D36-0D3B-4CFF-B240-DE453FF04B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697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FE5D88-4E7E-4D9B-9568-A73163E404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473BE3-2063-4DFA-A32D-9714D4569D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959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BACB3-5B64-4568-842C-1542A74318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6592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6FA0D-CAB7-47D4-9FD9-88A43D88654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56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186F2-07F9-4EBA-A48F-38B5398A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794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50E65-35AD-4F4B-A461-5C4CA71F1E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347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E6831-3CD1-4BB9-88BE-2FE001BDCD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862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DF1B8-EABE-4108-A065-D144D73AF1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4604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8EA82-781F-4591-9F25-88C4CF99ED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27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B47E9-EFDE-4C59-9BD1-47FB3F3A4F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8118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C1A73-D1D6-42CE-9AC6-6800EAEB0B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9486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FF2D8-9697-465A-B494-EE8AF0D133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670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9C505B-7573-4AF2-8FB7-3FE4917999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5B148-7064-470D-8451-A7C6E77E3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49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A7EB9-6A0A-41BA-9E5F-20E6CA1125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89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2D90A-7B7B-4B1F-A7F7-D748D19E40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931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B087A-BE21-4426-BEED-675D6B9901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8382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25B92-F558-4CCB-8319-A95485BB42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1896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722B2-C909-45EA-A0E6-80627CDC05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667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2E311-2393-48D6-B21A-F96D091A44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35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1D888-85B8-441E-9A57-DBACFB4166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9012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25E2B-3B53-46CE-813C-687DF8835F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4576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754DF-235D-4650-AADE-7360C4B846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420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4E9C8-D373-4E3C-A166-98B1E7C977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871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D8F477-D59C-4BE0-B066-9F72CDFCF8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E17DDE-F9D9-499D-806B-159917786A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412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506AB-3B41-4B5F-ACDA-847321655F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24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0D2AD-16CA-427E-8B37-02033CFE45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550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2A4D8-D091-4875-97B7-2668C45652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2724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F98AE-E678-4E86-AB9C-D837283029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377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454D5-3C36-4D69-A563-A26B065469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488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2B8B6-E8B5-4106-A33A-611AB496D8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036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B886F-657F-4CDB-96D6-3F3E78DEBD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771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34DB84-1B5D-40F6-AA2E-A732950C00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26A6D-6915-4B8D-9CB8-A3643DF88E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499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DAE3C8-EDB0-4A40-9E86-59B9714044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FF9291-1A3C-4E70-9C49-70DEB7600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935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742B2E-63B6-4AC2-A783-EA5EA5BEA9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1BB8A4-546B-4321-97D6-D620C79975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4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963122-A907-4896-934D-4FEEC11CE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FF304-080C-4FCE-9663-477EBECA9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302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47B577-D737-4B09-8E4C-FE58C9F368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21BD5-9FEE-497A-BC02-76D34F2C9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46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F1FEF0-AA5B-4868-8F61-286B07D81E0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5/17/2021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5505D1-7DF8-496F-B124-D85DAD3270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17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28F9DA-E6C6-4939-860E-CAABC152F6D0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2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B82084-CA2E-48E8-A51E-83664180EDB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23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E0338C-51CE-41F6-9D00-6FE23A2AA85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39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12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14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16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13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5600" y="2846641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25: </a:t>
            </a:r>
            <a:r>
              <a:rPr lang="en-US" sz="4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 TỪ VỰNG</a:t>
            </a:r>
            <a:endParaRPr lang="en-US" sz="4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84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0013" y="52388"/>
            <a:ext cx="8915400" cy="1384995"/>
          </a:xfrm>
          <a:prstGeom prst="rect">
            <a:avLst/>
          </a:prstGeom>
          <a:solidFill>
            <a:srgbClr val="D0EAEC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</a:rPr>
              <a:t>    Dựa trên cơ sở nào, từ </a:t>
            </a:r>
            <a:r>
              <a:rPr lang="en-US" sz="2800" b="1" i="1" dirty="0" smtClean="0">
                <a:solidFill>
                  <a:srgbClr val="0000FF"/>
                </a:solidFill>
              </a:rPr>
              <a:t>“xuân” </a:t>
            </a:r>
            <a:r>
              <a:rPr lang="en-US" sz="2800" b="1" dirty="0" smtClean="0">
                <a:solidFill>
                  <a:srgbClr val="0000FF"/>
                </a:solidFill>
              </a:rPr>
              <a:t>có thể thay thế cho từ </a:t>
            </a:r>
            <a:r>
              <a:rPr lang="en-US" sz="2800" b="1" i="1" dirty="0" smtClean="0">
                <a:solidFill>
                  <a:srgbClr val="0000FF"/>
                </a:solidFill>
              </a:rPr>
              <a:t>“tuổi”. </a:t>
            </a:r>
            <a:r>
              <a:rPr lang="en-US" sz="2800" b="1" dirty="0" err="1" smtClean="0">
                <a:solidFill>
                  <a:srgbClr val="0000FF"/>
                </a:solidFill>
              </a:rPr>
              <a:t>Việc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thay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từ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trong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câu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trên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có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dụng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diễn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đạt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như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thế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nào</a:t>
            </a:r>
            <a:r>
              <a:rPr lang="en-US" sz="2800" b="1" dirty="0" smtClean="0">
                <a:solidFill>
                  <a:srgbClr val="0000FF"/>
                </a:solidFill>
              </a:rPr>
              <a:t>?</a:t>
            </a:r>
            <a:endParaRPr lang="en-US" sz="2800" b="1" u="sng" dirty="0" smtClean="0">
              <a:solidFill>
                <a:srgbClr val="0000FF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91654" y="1905000"/>
            <a:ext cx="89154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    Khi người ta đã ngoài 70 </a:t>
            </a:r>
            <a:r>
              <a:rPr lang="en-US" sz="2800" b="1" i="1" dirty="0" smtClean="0">
                <a:solidFill>
                  <a:srgbClr val="000000"/>
                </a:solidFill>
              </a:rPr>
              <a:t>xuân  </a:t>
            </a:r>
            <a:r>
              <a:rPr lang="en-US" sz="2800" dirty="0" smtClean="0">
                <a:solidFill>
                  <a:srgbClr val="000000"/>
                </a:solidFill>
              </a:rPr>
              <a:t>thì tuổi tác càng cao, sức khỏe càng thấp.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                                           </a:t>
            </a:r>
            <a:r>
              <a:rPr lang="en-US" sz="2400" dirty="0" smtClean="0">
                <a:solidFill>
                  <a:srgbClr val="000000"/>
                </a:solidFill>
              </a:rPr>
              <a:t>(</a:t>
            </a:r>
            <a:r>
              <a:rPr lang="en-US" sz="2400" i="1" dirty="0" err="1" smtClean="0">
                <a:solidFill>
                  <a:srgbClr val="000000"/>
                </a:solidFill>
              </a:rPr>
              <a:t>Hồ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Chí</a:t>
            </a:r>
            <a:r>
              <a:rPr lang="en-US" sz="2400" i="1" dirty="0" smtClean="0">
                <a:solidFill>
                  <a:srgbClr val="000000"/>
                </a:solidFill>
              </a:rPr>
              <a:t> Minh – Di </a:t>
            </a:r>
            <a:r>
              <a:rPr lang="en-US" sz="2400" i="1" dirty="0" err="1" smtClean="0">
                <a:solidFill>
                  <a:srgbClr val="000000"/>
                </a:solidFill>
              </a:rPr>
              <a:t>chúc</a:t>
            </a:r>
            <a:r>
              <a:rPr lang="en-US" sz="2400" dirty="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648854" y="3509756"/>
            <a:ext cx="8001000" cy="253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rgbClr val="0000FF"/>
                </a:solidFill>
              </a:rPr>
              <a:t>- </a:t>
            </a:r>
            <a:r>
              <a:rPr lang="en-US" sz="2400" i="1" dirty="0" err="1" smtClean="0">
                <a:solidFill>
                  <a:srgbClr val="FF0000"/>
                </a:solidFill>
              </a:rPr>
              <a:t>Xuân</a:t>
            </a:r>
            <a:r>
              <a:rPr lang="en-US" sz="2400" i="1" dirty="0" smtClean="0">
                <a:solidFill>
                  <a:srgbClr val="0000FF"/>
                </a:solidFill>
              </a:rPr>
              <a:t>: </a:t>
            </a:r>
            <a:r>
              <a:rPr lang="en-US" sz="2400" dirty="0" err="1" smtClean="0">
                <a:solidFill>
                  <a:srgbClr val="0000FF"/>
                </a:solidFill>
              </a:rPr>
              <a:t>chỉ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một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mùa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trong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năm</a:t>
            </a:r>
            <a:r>
              <a:rPr lang="en-US" sz="2400" dirty="0" smtClean="0">
                <a:solidFill>
                  <a:srgbClr val="0000FF"/>
                </a:solidFill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</a:rPr>
              <a:t>khoảng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thời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gian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tương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xứng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với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một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năm</a:t>
            </a:r>
            <a:r>
              <a:rPr lang="en-US" sz="2400" dirty="0" smtClean="0">
                <a:solidFill>
                  <a:srgbClr val="0000FF"/>
                </a:solidFill>
              </a:rPr>
              <a:t> – </a:t>
            </a:r>
            <a:r>
              <a:rPr lang="en-US" sz="2400" dirty="0" err="1" smtClean="0">
                <a:solidFill>
                  <a:srgbClr val="0000FF"/>
                </a:solidFill>
              </a:rPr>
              <a:t>một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tuổi</a:t>
            </a:r>
            <a:endParaRPr lang="en-US" sz="2400" dirty="0" smtClean="0">
              <a:solidFill>
                <a:srgbClr val="0000FF"/>
              </a:solidFill>
            </a:endParaRPr>
          </a:p>
          <a:p>
            <a:pPr algn="just"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rgbClr val="0000FF"/>
                </a:solidFill>
              </a:rPr>
              <a:t>=&gt; </a:t>
            </a:r>
            <a:r>
              <a:rPr lang="en-US" sz="2400" i="1" dirty="0" err="1" smtClean="0">
                <a:solidFill>
                  <a:srgbClr val="0000FF"/>
                </a:solidFill>
              </a:rPr>
              <a:t>Chuyển</a:t>
            </a:r>
            <a:r>
              <a:rPr lang="en-US" sz="2400" i="1" dirty="0" smtClean="0">
                <a:solidFill>
                  <a:srgbClr val="0000FF"/>
                </a:solidFill>
              </a:rPr>
              <a:t> </a:t>
            </a:r>
            <a:r>
              <a:rPr lang="en-US" sz="2400" i="1" dirty="0" err="1" smtClean="0">
                <a:solidFill>
                  <a:srgbClr val="0000FF"/>
                </a:solidFill>
              </a:rPr>
              <a:t>nghĩa</a:t>
            </a:r>
            <a:r>
              <a:rPr lang="en-US" sz="2400" i="1" dirty="0" smtClean="0">
                <a:solidFill>
                  <a:srgbClr val="0000FF"/>
                </a:solidFill>
              </a:rPr>
              <a:t> </a:t>
            </a:r>
            <a:r>
              <a:rPr lang="en-US" sz="2400" i="1" dirty="0" err="1" smtClean="0">
                <a:solidFill>
                  <a:srgbClr val="0000FF"/>
                </a:solidFill>
              </a:rPr>
              <a:t>theo</a:t>
            </a:r>
            <a:r>
              <a:rPr lang="en-US" sz="2400" i="1" dirty="0" smtClean="0">
                <a:solidFill>
                  <a:srgbClr val="0000FF"/>
                </a:solidFill>
              </a:rPr>
              <a:t> </a:t>
            </a:r>
            <a:r>
              <a:rPr lang="en-US" sz="2400" i="1" dirty="0" err="1" smtClean="0">
                <a:solidFill>
                  <a:srgbClr val="0000FF"/>
                </a:solidFill>
              </a:rPr>
              <a:t>phương</a:t>
            </a:r>
            <a:r>
              <a:rPr lang="en-US" sz="2400" i="1" dirty="0" smtClean="0">
                <a:solidFill>
                  <a:srgbClr val="0000FF"/>
                </a:solidFill>
              </a:rPr>
              <a:t> </a:t>
            </a:r>
            <a:r>
              <a:rPr lang="en-US" sz="2400" i="1" dirty="0" err="1" smtClean="0">
                <a:solidFill>
                  <a:srgbClr val="0000FF"/>
                </a:solidFill>
              </a:rPr>
              <a:t>thức</a:t>
            </a:r>
            <a:r>
              <a:rPr lang="en-US" sz="2400" i="1" dirty="0" smtClean="0">
                <a:solidFill>
                  <a:srgbClr val="0000FF"/>
                </a:solidFill>
              </a:rPr>
              <a:t> </a:t>
            </a:r>
            <a:r>
              <a:rPr lang="en-US" sz="2400" i="1" dirty="0" err="1" smtClean="0">
                <a:solidFill>
                  <a:srgbClr val="0000FF"/>
                </a:solidFill>
              </a:rPr>
              <a:t>hoán</a:t>
            </a:r>
            <a:r>
              <a:rPr lang="en-US" sz="2400" i="1" dirty="0" smtClean="0">
                <a:solidFill>
                  <a:srgbClr val="0000FF"/>
                </a:solidFill>
              </a:rPr>
              <a:t> </a:t>
            </a:r>
            <a:r>
              <a:rPr lang="en-US" sz="2400" i="1" dirty="0" err="1" smtClean="0">
                <a:solidFill>
                  <a:srgbClr val="0000FF"/>
                </a:solidFill>
              </a:rPr>
              <a:t>dụ</a:t>
            </a:r>
            <a:r>
              <a:rPr lang="en-US" sz="2400" i="1" dirty="0" smtClean="0">
                <a:solidFill>
                  <a:srgbClr val="0000FF"/>
                </a:solidFill>
              </a:rPr>
              <a:t> </a:t>
            </a:r>
            <a:r>
              <a:rPr lang="en-US" sz="2400" i="1" dirty="0" err="1" smtClean="0">
                <a:solidFill>
                  <a:srgbClr val="0000FF"/>
                </a:solidFill>
              </a:rPr>
              <a:t>lấy</a:t>
            </a:r>
            <a:r>
              <a:rPr lang="en-US" sz="2400" i="1" dirty="0" smtClean="0">
                <a:solidFill>
                  <a:srgbClr val="0000FF"/>
                </a:solidFill>
              </a:rPr>
              <a:t> </a:t>
            </a:r>
            <a:r>
              <a:rPr lang="en-US" sz="2400" i="1" dirty="0" err="1" smtClean="0">
                <a:solidFill>
                  <a:srgbClr val="0000FF"/>
                </a:solidFill>
              </a:rPr>
              <a:t>bộ</a:t>
            </a:r>
            <a:r>
              <a:rPr lang="en-US" sz="2400" i="1" dirty="0" smtClean="0">
                <a:solidFill>
                  <a:srgbClr val="0000FF"/>
                </a:solidFill>
              </a:rPr>
              <a:t> </a:t>
            </a:r>
            <a:r>
              <a:rPr lang="en-US" sz="2400" i="1" dirty="0" err="1" smtClean="0">
                <a:solidFill>
                  <a:srgbClr val="0000FF"/>
                </a:solidFill>
              </a:rPr>
              <a:t>phận</a:t>
            </a:r>
            <a:r>
              <a:rPr lang="en-US" sz="2400" i="1" dirty="0" smtClean="0">
                <a:solidFill>
                  <a:srgbClr val="0000FF"/>
                </a:solidFill>
              </a:rPr>
              <a:t> </a:t>
            </a:r>
            <a:r>
              <a:rPr lang="en-US" sz="2400" i="1" dirty="0" err="1" smtClean="0">
                <a:solidFill>
                  <a:srgbClr val="0000FF"/>
                </a:solidFill>
              </a:rPr>
              <a:t>chỉ</a:t>
            </a:r>
            <a:r>
              <a:rPr lang="en-US" sz="2400" i="1" dirty="0" smtClean="0">
                <a:solidFill>
                  <a:srgbClr val="0000FF"/>
                </a:solidFill>
              </a:rPr>
              <a:t> </a:t>
            </a:r>
            <a:r>
              <a:rPr lang="en-US" sz="2400" i="1" dirty="0" err="1" smtClean="0">
                <a:solidFill>
                  <a:srgbClr val="0000FF"/>
                </a:solidFill>
              </a:rPr>
              <a:t>toàn</a:t>
            </a:r>
            <a:r>
              <a:rPr lang="en-US" sz="2400" i="1" dirty="0" smtClean="0">
                <a:solidFill>
                  <a:srgbClr val="0000FF"/>
                </a:solidFill>
              </a:rPr>
              <a:t> </a:t>
            </a:r>
            <a:r>
              <a:rPr lang="en-US" sz="2400" i="1" dirty="0" err="1" smtClean="0">
                <a:solidFill>
                  <a:srgbClr val="0000FF"/>
                </a:solidFill>
              </a:rPr>
              <a:t>thể</a:t>
            </a:r>
            <a:endParaRPr lang="en-US" sz="2400" i="1" dirty="0" smtClean="0">
              <a:solidFill>
                <a:srgbClr val="0000FF"/>
              </a:solidFill>
            </a:endParaRPr>
          </a:p>
          <a:p>
            <a:pPr algn="just"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0000FF"/>
                </a:solidFill>
              </a:rPr>
              <a:t>- </a:t>
            </a:r>
            <a:r>
              <a:rPr lang="en-US" sz="2400" dirty="0" err="1" smtClean="0">
                <a:solidFill>
                  <a:srgbClr val="0000FF"/>
                </a:solidFill>
              </a:rPr>
              <a:t>Từ</a:t>
            </a:r>
            <a:r>
              <a:rPr lang="en-US" sz="2400" i="1" dirty="0" smtClean="0">
                <a:solidFill>
                  <a:srgbClr val="0000FF"/>
                </a:solidFill>
              </a:rPr>
              <a:t> “</a:t>
            </a:r>
            <a:r>
              <a:rPr lang="en-US" sz="2400" i="1" dirty="0" err="1" smtClean="0">
                <a:solidFill>
                  <a:srgbClr val="FF0000"/>
                </a:solidFill>
              </a:rPr>
              <a:t>xuân</a:t>
            </a:r>
            <a:r>
              <a:rPr lang="en-US" sz="2400" i="1" dirty="0" smtClean="0">
                <a:solidFill>
                  <a:srgbClr val="0000FF"/>
                </a:solidFill>
              </a:rPr>
              <a:t>” </a:t>
            </a:r>
            <a:r>
              <a:rPr lang="en-US" sz="2400" dirty="0" err="1" smtClean="0">
                <a:solidFill>
                  <a:srgbClr val="0000FF"/>
                </a:solidFill>
              </a:rPr>
              <a:t>thể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hiện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tư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tưởng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lạc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quan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của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tác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giả</a:t>
            </a:r>
            <a:endParaRPr lang="en-US" sz="2400" dirty="0" smtClean="0">
              <a:solidFill>
                <a:srgbClr val="0000FF"/>
              </a:solidFill>
            </a:endParaRPr>
          </a:p>
          <a:p>
            <a:pPr algn="just"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FF"/>
                </a:solidFill>
              </a:rPr>
              <a:t>- </a:t>
            </a:r>
            <a:r>
              <a:rPr lang="en-US" sz="2400" dirty="0" err="1" smtClean="0">
                <a:solidFill>
                  <a:srgbClr val="0000FF"/>
                </a:solidFill>
              </a:rPr>
              <a:t>Dùng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để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tránh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hiện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tượng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lặp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từ</a:t>
            </a:r>
            <a:endParaRPr lang="en-US" sz="24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10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990600" y="1752600"/>
            <a:ext cx="7620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80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8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28600" y="152400"/>
            <a:ext cx="8534400" cy="1384995"/>
          </a:xfrm>
          <a:prstGeom prst="rect">
            <a:avLst/>
          </a:prstGeom>
          <a:solidFill>
            <a:srgbClr val="D0EAEC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       </a:t>
            </a:r>
            <a:r>
              <a:rPr lang="en-US" sz="2800" b="1" dirty="0" err="1" smtClean="0">
                <a:solidFill>
                  <a:srgbClr val="333399"/>
                </a:solidFill>
              </a:rPr>
              <a:t>Trong</a:t>
            </a:r>
            <a:r>
              <a:rPr lang="en-US" sz="2800" b="1" dirty="0" smtClean="0">
                <a:solidFill>
                  <a:srgbClr val="333399"/>
                </a:solidFill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</a:rPr>
              <a:t>hai</a:t>
            </a:r>
            <a:r>
              <a:rPr lang="en-US" sz="2800" b="1" dirty="0" smtClean="0">
                <a:solidFill>
                  <a:srgbClr val="333399"/>
                </a:solidFill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</a:rPr>
              <a:t>trường</a:t>
            </a:r>
            <a:r>
              <a:rPr lang="en-US" sz="2800" b="1" dirty="0" smtClean="0">
                <a:solidFill>
                  <a:srgbClr val="333399"/>
                </a:solidFill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</a:rPr>
              <a:t>hợp</a:t>
            </a:r>
            <a:r>
              <a:rPr lang="en-US" sz="2800" b="1" dirty="0" smtClean="0">
                <a:solidFill>
                  <a:srgbClr val="333399"/>
                </a:solidFill>
              </a:rPr>
              <a:t> (a) </a:t>
            </a:r>
            <a:r>
              <a:rPr lang="en-US" sz="2800" b="1" dirty="0" err="1" smtClean="0">
                <a:solidFill>
                  <a:srgbClr val="333399"/>
                </a:solidFill>
              </a:rPr>
              <a:t>và</a:t>
            </a:r>
            <a:r>
              <a:rPr lang="en-US" sz="2800" b="1" dirty="0" smtClean="0">
                <a:solidFill>
                  <a:srgbClr val="333399"/>
                </a:solidFill>
              </a:rPr>
              <a:t> (b) </a:t>
            </a:r>
            <a:r>
              <a:rPr lang="en-US" sz="2800" b="1" dirty="0" err="1" smtClean="0">
                <a:solidFill>
                  <a:srgbClr val="333399"/>
                </a:solidFill>
              </a:rPr>
              <a:t>sau</a:t>
            </a:r>
            <a:r>
              <a:rPr lang="en-US" sz="2800" b="1" dirty="0" smtClean="0">
                <a:solidFill>
                  <a:srgbClr val="333399"/>
                </a:solidFill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</a:rPr>
              <a:t>đây</a:t>
            </a:r>
            <a:r>
              <a:rPr lang="en-US" sz="2800" b="1" dirty="0" smtClean="0">
                <a:solidFill>
                  <a:srgbClr val="333399"/>
                </a:solidFill>
              </a:rPr>
              <a:t>, </a:t>
            </a:r>
            <a:r>
              <a:rPr lang="en-US" sz="2800" b="1" dirty="0" err="1" smtClean="0">
                <a:solidFill>
                  <a:srgbClr val="333399"/>
                </a:solidFill>
              </a:rPr>
              <a:t>trường</a:t>
            </a:r>
            <a:r>
              <a:rPr lang="en-US" sz="2800" b="1" dirty="0" smtClean="0">
                <a:solidFill>
                  <a:srgbClr val="333399"/>
                </a:solidFill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</a:rPr>
              <a:t>hợp</a:t>
            </a:r>
            <a:r>
              <a:rPr lang="en-US" sz="2800" b="1" dirty="0" smtClean="0">
                <a:solidFill>
                  <a:srgbClr val="333399"/>
                </a:solidFill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</a:rPr>
              <a:t>nào</a:t>
            </a:r>
            <a:r>
              <a:rPr lang="en-US" sz="2800" b="1" dirty="0" smtClean="0">
                <a:solidFill>
                  <a:srgbClr val="333399"/>
                </a:solidFill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</a:rPr>
              <a:t>có</a:t>
            </a:r>
            <a:r>
              <a:rPr lang="en-US" sz="2800" b="1" dirty="0" smtClean="0">
                <a:solidFill>
                  <a:srgbClr val="333399"/>
                </a:solidFill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</a:rPr>
              <a:t>hiện</a:t>
            </a:r>
            <a:r>
              <a:rPr lang="en-US" sz="2800" b="1" dirty="0" smtClean="0">
                <a:solidFill>
                  <a:srgbClr val="333399"/>
                </a:solidFill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</a:rPr>
              <a:t>tượng</a:t>
            </a:r>
            <a:r>
              <a:rPr lang="en-US" sz="2800" b="1" dirty="0" smtClean="0">
                <a:solidFill>
                  <a:srgbClr val="333399"/>
                </a:solidFill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</a:rPr>
              <a:t>từ</a:t>
            </a:r>
            <a:r>
              <a:rPr lang="en-US" sz="2800" b="1" dirty="0" smtClean="0">
                <a:solidFill>
                  <a:srgbClr val="333399"/>
                </a:solidFill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</a:rPr>
              <a:t>nhiều</a:t>
            </a:r>
            <a:r>
              <a:rPr lang="en-US" sz="2800" b="1" dirty="0" smtClean="0">
                <a:solidFill>
                  <a:srgbClr val="333399"/>
                </a:solidFill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</a:rPr>
              <a:t>nghĩa</a:t>
            </a:r>
            <a:r>
              <a:rPr lang="en-US" sz="2800" b="1" dirty="0" smtClean="0">
                <a:solidFill>
                  <a:srgbClr val="333399"/>
                </a:solidFill>
              </a:rPr>
              <a:t>, </a:t>
            </a:r>
            <a:r>
              <a:rPr lang="en-US" sz="2800" b="1" dirty="0" err="1" smtClean="0">
                <a:solidFill>
                  <a:srgbClr val="333399"/>
                </a:solidFill>
              </a:rPr>
              <a:t>trường</a:t>
            </a:r>
            <a:r>
              <a:rPr lang="en-US" sz="2800" b="1" dirty="0" smtClean="0">
                <a:solidFill>
                  <a:srgbClr val="333399"/>
                </a:solidFill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</a:rPr>
              <a:t>hợp</a:t>
            </a:r>
            <a:r>
              <a:rPr lang="en-US" sz="2800" b="1" dirty="0" smtClean="0">
                <a:solidFill>
                  <a:srgbClr val="333399"/>
                </a:solidFill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</a:rPr>
              <a:t>nào</a:t>
            </a:r>
            <a:r>
              <a:rPr lang="en-US" sz="2800" b="1" dirty="0" smtClean="0">
                <a:solidFill>
                  <a:srgbClr val="333399"/>
                </a:solidFill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</a:rPr>
              <a:t>có</a:t>
            </a:r>
            <a:r>
              <a:rPr lang="en-US" sz="2800" b="1" dirty="0" smtClean="0">
                <a:solidFill>
                  <a:srgbClr val="333399"/>
                </a:solidFill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</a:rPr>
              <a:t>hiện</a:t>
            </a:r>
            <a:r>
              <a:rPr lang="en-US" sz="2800" b="1" dirty="0" smtClean="0">
                <a:solidFill>
                  <a:srgbClr val="333399"/>
                </a:solidFill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</a:rPr>
              <a:t>tượng</a:t>
            </a:r>
            <a:r>
              <a:rPr lang="en-US" sz="2800" b="1" dirty="0" smtClean="0">
                <a:solidFill>
                  <a:srgbClr val="333399"/>
                </a:solidFill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</a:rPr>
              <a:t>đồng</a:t>
            </a:r>
            <a:r>
              <a:rPr lang="en-US" sz="2800" b="1" dirty="0" smtClean="0">
                <a:solidFill>
                  <a:srgbClr val="333399"/>
                </a:solidFill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</a:rPr>
              <a:t>âm</a:t>
            </a:r>
            <a:r>
              <a:rPr lang="en-US" sz="2800" b="1" dirty="0" smtClean="0">
                <a:solidFill>
                  <a:srgbClr val="333399"/>
                </a:solidFill>
              </a:rPr>
              <a:t>? </a:t>
            </a:r>
            <a:r>
              <a:rPr lang="en-US" sz="2800" b="1" dirty="0" err="1" smtClean="0">
                <a:solidFill>
                  <a:srgbClr val="333399"/>
                </a:solidFill>
              </a:rPr>
              <a:t>Vì</a:t>
            </a:r>
            <a:r>
              <a:rPr lang="en-US" sz="2800" b="1" dirty="0" smtClean="0">
                <a:solidFill>
                  <a:srgbClr val="333399"/>
                </a:solidFill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</a:rPr>
              <a:t>sao</a:t>
            </a:r>
            <a:r>
              <a:rPr lang="en-US" sz="2800" b="1" dirty="0">
                <a:solidFill>
                  <a:srgbClr val="333399"/>
                </a:solidFill>
              </a:rPr>
              <a:t>?</a:t>
            </a:r>
            <a:endParaRPr lang="en-US" sz="2800" b="1" dirty="0" smtClean="0">
              <a:solidFill>
                <a:srgbClr val="333399"/>
              </a:solidFill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28600" y="1584841"/>
            <a:ext cx="5943600" cy="473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ts val="600"/>
              </a:spcBef>
              <a:spcAft>
                <a:spcPct val="0"/>
              </a:spcAft>
              <a:buFontTx/>
              <a:buAutoNum type="alphaLcPeriod"/>
            </a:pPr>
            <a:r>
              <a:rPr lang="en-US" sz="2400" dirty="0" err="1" smtClean="0">
                <a:solidFill>
                  <a:srgbClr val="000000"/>
                </a:solidFill>
              </a:rPr>
              <a:t>Từ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lá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</a:rPr>
              <a:t>:         </a:t>
            </a:r>
            <a:r>
              <a:rPr lang="en-US" sz="2400" dirty="0" err="1" smtClean="0"/>
              <a:t>Khi</a:t>
            </a:r>
            <a:r>
              <a:rPr lang="en-US" sz="2400" dirty="0" smtClean="0"/>
              <a:t> </a:t>
            </a:r>
            <a:r>
              <a:rPr lang="en-US" sz="2400" dirty="0" err="1" smtClean="0"/>
              <a:t>chiếc</a:t>
            </a:r>
            <a:r>
              <a:rPr lang="en-US" sz="2400" dirty="0" smtClean="0"/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lá</a:t>
            </a:r>
            <a:r>
              <a:rPr lang="en-US" sz="2400" b="1" i="1" dirty="0" smtClean="0">
                <a:solidFill>
                  <a:srgbClr val="00B050"/>
                </a:solidFill>
              </a:rPr>
              <a:t> </a:t>
            </a:r>
            <a:r>
              <a:rPr lang="en-US" sz="2400" dirty="0" err="1" smtClean="0"/>
              <a:t>xa</a:t>
            </a:r>
            <a:r>
              <a:rPr lang="en-US" sz="2400" dirty="0" smtClean="0"/>
              <a:t> </a:t>
            </a:r>
            <a:r>
              <a:rPr lang="en-US" sz="2400" dirty="0" err="1" smtClean="0"/>
              <a:t>cành</a:t>
            </a:r>
            <a:endParaRPr lang="en-US" sz="2400" dirty="0"/>
          </a:p>
          <a:p>
            <a:pPr marL="0" indent="0" algn="just"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B050"/>
                </a:solidFill>
              </a:rPr>
              <a:t>                               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Lá</a:t>
            </a:r>
            <a:r>
              <a:rPr lang="en-US" sz="2400" b="1" i="1" dirty="0" smtClean="0">
                <a:solidFill>
                  <a:srgbClr val="00B050"/>
                </a:solidFill>
              </a:rPr>
              <a:t> </a:t>
            </a:r>
            <a:r>
              <a:rPr lang="en-US" sz="2400" dirty="0" err="1" smtClean="0"/>
              <a:t>không</a:t>
            </a:r>
            <a:r>
              <a:rPr lang="en-US" sz="2400" dirty="0" smtClean="0"/>
              <a:t> </a:t>
            </a:r>
            <a:r>
              <a:rPr lang="en-US" sz="2400" dirty="0" err="1" smtClean="0"/>
              <a:t>còn</a:t>
            </a:r>
            <a:r>
              <a:rPr lang="en-US" sz="2400" dirty="0" smtClean="0"/>
              <a:t> </a:t>
            </a:r>
            <a:r>
              <a:rPr lang="en-US" sz="2400" dirty="0" err="1" smtClean="0"/>
              <a:t>màu</a:t>
            </a:r>
            <a:r>
              <a:rPr lang="en-US" sz="2400" dirty="0" smtClean="0"/>
              <a:t> </a:t>
            </a:r>
            <a:r>
              <a:rPr lang="en-US" sz="2400" dirty="0" err="1" smtClean="0"/>
              <a:t>xanh</a:t>
            </a:r>
            <a:endParaRPr lang="en-US" sz="2400" dirty="0" smtClean="0"/>
          </a:p>
          <a:p>
            <a:pPr marL="0" indent="0" algn="just"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</a:t>
            </a:r>
            <a:r>
              <a:rPr lang="en-US" sz="2400" dirty="0" err="1" smtClean="0"/>
              <a:t>Mà</a:t>
            </a:r>
            <a:r>
              <a:rPr lang="en-US" sz="2400" dirty="0" smtClean="0"/>
              <a:t> </a:t>
            </a:r>
            <a:r>
              <a:rPr lang="en-US" sz="2400" dirty="0" err="1" smtClean="0"/>
              <a:t>sao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xa</a:t>
            </a:r>
            <a:r>
              <a:rPr lang="en-US" sz="2400" dirty="0" smtClean="0"/>
              <a:t> </a:t>
            </a:r>
            <a:r>
              <a:rPr lang="en-US" sz="2400" dirty="0" err="1" smtClean="0"/>
              <a:t>anh</a:t>
            </a:r>
            <a:endParaRPr lang="en-US" sz="2400" dirty="0" smtClean="0"/>
          </a:p>
          <a:p>
            <a:pPr marL="0" indent="0" algn="just"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</a:t>
            </a:r>
            <a:r>
              <a:rPr lang="en-US" sz="2400" dirty="0" err="1" smtClean="0"/>
              <a:t>Đời</a:t>
            </a:r>
            <a:r>
              <a:rPr lang="en-US" sz="2400" dirty="0" smtClean="0"/>
              <a:t> </a:t>
            </a:r>
            <a:r>
              <a:rPr lang="en-US" sz="2400" dirty="0" err="1" smtClean="0"/>
              <a:t>vẫn</a:t>
            </a:r>
            <a:r>
              <a:rPr lang="en-US" sz="2400" dirty="0" smtClean="0"/>
              <a:t> </a:t>
            </a:r>
            <a:r>
              <a:rPr lang="en-US" sz="2400" dirty="0" err="1" smtClean="0"/>
              <a:t>xanh</a:t>
            </a:r>
            <a:r>
              <a:rPr lang="en-US" sz="2400" dirty="0" smtClean="0"/>
              <a:t> </a:t>
            </a:r>
            <a:r>
              <a:rPr lang="en-US" sz="2400" dirty="0" err="1" smtClean="0"/>
              <a:t>rời</a:t>
            </a:r>
            <a:r>
              <a:rPr lang="en-US" sz="2400" dirty="0" smtClean="0"/>
              <a:t> </a:t>
            </a:r>
            <a:r>
              <a:rPr lang="en-US" sz="2400" dirty="0" err="1" smtClean="0"/>
              <a:t>rợi</a:t>
            </a:r>
            <a:r>
              <a:rPr lang="en-US" sz="2400" dirty="0" smtClean="0"/>
              <a:t> </a:t>
            </a:r>
          </a:p>
          <a:p>
            <a:pPr marL="0" indent="0" algn="just"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                                     (</a:t>
            </a:r>
            <a:r>
              <a:rPr lang="en-US" sz="1800" dirty="0" err="1" smtClean="0">
                <a:solidFill>
                  <a:srgbClr val="000000"/>
                </a:solidFill>
              </a:rPr>
              <a:t>Hồ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Ngọc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Sơn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  <a:r>
              <a:rPr lang="en-US" sz="1800" i="1" dirty="0" err="1" smtClean="0">
                <a:solidFill>
                  <a:srgbClr val="000000"/>
                </a:solidFill>
              </a:rPr>
              <a:t>Gửi</a:t>
            </a:r>
            <a:r>
              <a:rPr lang="en-US" sz="1800" i="1" dirty="0" smtClean="0">
                <a:solidFill>
                  <a:srgbClr val="000000"/>
                </a:solidFill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</a:rPr>
              <a:t>em</a:t>
            </a:r>
            <a:r>
              <a:rPr lang="en-US" sz="1800" i="1" dirty="0" smtClean="0">
                <a:solidFill>
                  <a:srgbClr val="000000"/>
                </a:solidFill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</a:rPr>
              <a:t>dưới</a:t>
            </a:r>
            <a:r>
              <a:rPr lang="en-US" sz="1800" i="1" dirty="0" smtClean="0">
                <a:solidFill>
                  <a:srgbClr val="000000"/>
                </a:solidFill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</a:rPr>
              <a:t>quê</a:t>
            </a:r>
            <a:r>
              <a:rPr lang="en-US" sz="1800" i="1" dirty="0" smtClean="0">
                <a:solidFill>
                  <a:srgbClr val="000000"/>
                </a:solidFill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</a:rPr>
              <a:t>làng</a:t>
            </a:r>
            <a:r>
              <a:rPr lang="en-US" sz="1800" dirty="0" smtClean="0">
                <a:solidFill>
                  <a:srgbClr val="000000"/>
                </a:solidFill>
              </a:rPr>
              <a:t>)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</a:rPr>
              <a:t>v</a:t>
            </a:r>
            <a:r>
              <a:rPr lang="en-US" sz="2400" dirty="0" err="1" smtClean="0">
                <a:solidFill>
                  <a:srgbClr val="000000"/>
                </a:solidFill>
              </a:rPr>
              <a:t>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</a:rPr>
              <a:t>: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viên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lá</a:t>
            </a:r>
            <a:r>
              <a:rPr lang="en-US" sz="2400" b="1" i="1" dirty="0" smtClean="0">
                <a:solidFill>
                  <a:srgbClr val="00B050"/>
                </a:solidFill>
              </a:rPr>
              <a:t> </a:t>
            </a:r>
            <a:r>
              <a:rPr lang="en-US" sz="2400" dirty="0" err="1" smtClean="0"/>
              <a:t>phổi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thành</a:t>
            </a:r>
            <a:r>
              <a:rPr lang="en-US" sz="2400" dirty="0" smtClean="0"/>
              <a:t> </a:t>
            </a:r>
            <a:r>
              <a:rPr lang="en-US" sz="2400" dirty="0" err="1" smtClean="0"/>
              <a:t>phố</a:t>
            </a:r>
            <a:r>
              <a:rPr lang="en-US" sz="2400" dirty="0" smtClean="0">
                <a:solidFill>
                  <a:srgbClr val="00B050"/>
                </a:solidFill>
              </a:rPr>
              <a:t>.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</a:pPr>
            <a:endParaRPr lang="en-US" sz="2400" dirty="0" smtClean="0">
              <a:solidFill>
                <a:srgbClr val="00B050"/>
              </a:solidFill>
            </a:endParaRPr>
          </a:p>
          <a:p>
            <a:pPr marL="457200" indent="-457200" eaLnBrk="1" fontAlgn="base" hangingPunct="1">
              <a:spcBef>
                <a:spcPts val="600"/>
              </a:spcBef>
              <a:spcAft>
                <a:spcPct val="0"/>
              </a:spcAft>
              <a:buFontTx/>
              <a:buAutoNum type="alphaLcPeriod" startAt="2"/>
            </a:pPr>
            <a:r>
              <a:rPr lang="en-US" sz="2400" dirty="0" err="1" smtClean="0">
                <a:solidFill>
                  <a:srgbClr val="000000"/>
                </a:solidFill>
              </a:rPr>
              <a:t>Từ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đường</a:t>
            </a:r>
            <a:r>
              <a:rPr lang="en-US" sz="2400" b="1" i="1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</a:rPr>
              <a:t>:</a:t>
            </a:r>
          </a:p>
          <a:p>
            <a:pPr marL="0" indent="0"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         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Đường</a:t>
            </a:r>
            <a:r>
              <a:rPr lang="en-US" sz="2400" b="1" i="1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/>
              <a:t>ra</a:t>
            </a:r>
            <a:r>
              <a:rPr lang="en-US" sz="2400" dirty="0" smtClean="0"/>
              <a:t> </a:t>
            </a:r>
            <a:r>
              <a:rPr lang="en-US" sz="2400" dirty="0" err="1" smtClean="0"/>
              <a:t>trận</a:t>
            </a:r>
            <a:r>
              <a:rPr lang="en-US" sz="2400" dirty="0" smtClean="0"/>
              <a:t> </a:t>
            </a:r>
            <a:r>
              <a:rPr lang="en-US" sz="2400" dirty="0" err="1" smtClean="0"/>
              <a:t>mùa</a:t>
            </a:r>
            <a:r>
              <a:rPr lang="en-US" sz="2400" dirty="0" smtClean="0"/>
              <a:t> </a:t>
            </a:r>
            <a:r>
              <a:rPr lang="en-US" sz="2400" dirty="0" err="1" smtClean="0"/>
              <a:t>này</a:t>
            </a:r>
            <a:r>
              <a:rPr lang="en-US" sz="2400" dirty="0" smtClean="0"/>
              <a:t> </a:t>
            </a:r>
            <a:r>
              <a:rPr lang="en-US" sz="2400" dirty="0" err="1" smtClean="0"/>
              <a:t>đẹp</a:t>
            </a:r>
            <a:r>
              <a:rPr lang="en-US" sz="2400" dirty="0" smtClean="0"/>
              <a:t> </a:t>
            </a:r>
            <a:r>
              <a:rPr lang="en-US" sz="2400" dirty="0" err="1" smtClean="0"/>
              <a:t>lắm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  <a:endParaRPr lang="en-US" sz="2400" dirty="0">
              <a:solidFill>
                <a:srgbClr val="000000"/>
              </a:solidFill>
            </a:endParaRPr>
          </a:p>
          <a:p>
            <a:pPr marL="0" indent="0"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         (</a:t>
            </a:r>
            <a:r>
              <a:rPr lang="en-US" sz="1800" dirty="0" err="1" smtClean="0">
                <a:solidFill>
                  <a:srgbClr val="000000"/>
                </a:solidFill>
              </a:rPr>
              <a:t>Phạm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Tiến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Duật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  <a:r>
              <a:rPr lang="en-US" sz="1800" i="1" dirty="0" err="1" smtClean="0">
                <a:solidFill>
                  <a:srgbClr val="000000"/>
                </a:solidFill>
              </a:rPr>
              <a:t>Trường</a:t>
            </a:r>
            <a:r>
              <a:rPr lang="en-US" sz="1800" i="1" dirty="0" smtClean="0">
                <a:solidFill>
                  <a:srgbClr val="000000"/>
                </a:solidFill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</a:rPr>
              <a:t>Sơn</a:t>
            </a:r>
            <a:r>
              <a:rPr lang="en-US" sz="1800" i="1" dirty="0" smtClean="0">
                <a:solidFill>
                  <a:srgbClr val="000000"/>
                </a:solidFill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</a:rPr>
              <a:t>Đông</a:t>
            </a:r>
            <a:r>
              <a:rPr lang="en-US" sz="1800" i="1" dirty="0" smtClean="0">
                <a:solidFill>
                  <a:srgbClr val="000000"/>
                </a:solidFill>
              </a:rPr>
              <a:t>, </a:t>
            </a:r>
            <a:r>
              <a:rPr lang="en-US" sz="1800" i="1" dirty="0" err="1" smtClean="0">
                <a:solidFill>
                  <a:srgbClr val="000000"/>
                </a:solidFill>
              </a:rPr>
              <a:t>Trường</a:t>
            </a:r>
            <a:r>
              <a:rPr lang="en-US" sz="1800" i="1" dirty="0" smtClean="0">
                <a:solidFill>
                  <a:srgbClr val="000000"/>
                </a:solidFill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</a:rPr>
              <a:t>Sơn</a:t>
            </a:r>
            <a:r>
              <a:rPr lang="en-US" sz="1800" i="1" dirty="0" smtClean="0">
                <a:solidFill>
                  <a:srgbClr val="000000"/>
                </a:solidFill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</a:rPr>
              <a:t>Tây</a:t>
            </a:r>
            <a:r>
              <a:rPr lang="en-US" sz="1800" i="1" dirty="0" smtClean="0">
                <a:solidFill>
                  <a:srgbClr val="000000"/>
                </a:solidFill>
              </a:rPr>
              <a:t>)</a:t>
            </a:r>
          </a:p>
          <a:p>
            <a:pPr marL="0" indent="0"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</a:rPr>
              <a:t>v</a:t>
            </a:r>
            <a:r>
              <a:rPr lang="en-US" sz="2400" dirty="0" err="1" smtClean="0">
                <a:solidFill>
                  <a:srgbClr val="000000"/>
                </a:solidFill>
              </a:rPr>
              <a:t>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</a:rPr>
              <a:t>: </a:t>
            </a:r>
            <a:r>
              <a:rPr lang="en-US" sz="2400" dirty="0" err="1" smtClean="0"/>
              <a:t>Ngọt</a:t>
            </a:r>
            <a:r>
              <a:rPr lang="en-US" sz="2400" dirty="0" smtClean="0"/>
              <a:t> </a:t>
            </a:r>
            <a:r>
              <a:rPr lang="en-US" sz="2400" dirty="0" err="1" smtClean="0"/>
              <a:t>như</a:t>
            </a:r>
            <a:r>
              <a:rPr lang="en-US" sz="2400" dirty="0" smtClean="0"/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đường</a:t>
            </a:r>
            <a:r>
              <a:rPr lang="en-US" sz="2400" b="1" i="1" dirty="0">
                <a:solidFill>
                  <a:srgbClr val="000000"/>
                </a:solidFill>
              </a:rPr>
              <a:t>.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338954" name="Text Box 10"/>
          <p:cNvSpPr txBox="1">
            <a:spLocks noChangeArrowheads="1"/>
          </p:cNvSpPr>
          <p:nvPr/>
        </p:nvSpPr>
        <p:spPr bwMode="auto">
          <a:xfrm>
            <a:off x="6096000" y="2677180"/>
            <a:ext cx="3124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i="1" dirty="0" smtClean="0">
                <a:solidFill>
                  <a:srgbClr val="0000FF"/>
                </a:solidFill>
              </a:rPr>
              <a:t>=&gt;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Từ</a:t>
            </a:r>
            <a:r>
              <a:rPr lang="en-US" sz="2800" b="1" i="1" dirty="0" smtClean="0">
                <a:solidFill>
                  <a:srgbClr val="0000FF"/>
                </a:solidFill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nhiều</a:t>
            </a:r>
            <a:r>
              <a:rPr lang="en-US" sz="2800" b="1" i="1" dirty="0" smtClean="0">
                <a:solidFill>
                  <a:srgbClr val="0000FF"/>
                </a:solidFill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nghĩa</a:t>
            </a:r>
            <a:endParaRPr lang="en-US" sz="2800" b="1" i="1" dirty="0" smtClean="0">
              <a:solidFill>
                <a:srgbClr val="0000FF"/>
              </a:solidFill>
            </a:endParaRPr>
          </a:p>
        </p:txBody>
      </p:sp>
      <p:sp>
        <p:nvSpPr>
          <p:cNvPr id="338955" name="AutoShape 11"/>
          <p:cNvSpPr>
            <a:spLocks/>
          </p:cNvSpPr>
          <p:nvPr/>
        </p:nvSpPr>
        <p:spPr bwMode="auto">
          <a:xfrm>
            <a:off x="5867400" y="1819275"/>
            <a:ext cx="304800" cy="2219325"/>
          </a:xfrm>
          <a:prstGeom prst="rightBrace">
            <a:avLst>
              <a:gd name="adj1" fmla="val 63889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6" name="AutoShape 12"/>
          <p:cNvSpPr>
            <a:spLocks/>
          </p:cNvSpPr>
          <p:nvPr/>
        </p:nvSpPr>
        <p:spPr bwMode="auto">
          <a:xfrm>
            <a:off x="5791200" y="4419600"/>
            <a:ext cx="228600" cy="1905000"/>
          </a:xfrm>
          <a:prstGeom prst="rightBrace">
            <a:avLst>
              <a:gd name="adj1" fmla="val 58333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7" name="Text Box 13"/>
          <p:cNvSpPr txBox="1">
            <a:spLocks noChangeArrowheads="1"/>
          </p:cNvSpPr>
          <p:nvPr/>
        </p:nvSpPr>
        <p:spPr bwMode="auto">
          <a:xfrm>
            <a:off x="6076950" y="5119687"/>
            <a:ext cx="297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i="1" dirty="0" smtClean="0">
                <a:solidFill>
                  <a:srgbClr val="0000FF"/>
                </a:solidFill>
              </a:rPr>
              <a:t>=&gt;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Từ</a:t>
            </a:r>
            <a:r>
              <a:rPr lang="en-US" sz="2800" b="1" i="1" dirty="0" smtClean="0">
                <a:solidFill>
                  <a:srgbClr val="0000FF"/>
                </a:solidFill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đồng</a:t>
            </a:r>
            <a:r>
              <a:rPr lang="en-US" sz="2800" b="1" i="1" dirty="0" smtClean="0">
                <a:solidFill>
                  <a:srgbClr val="0000FF"/>
                </a:solidFill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âm</a:t>
            </a:r>
            <a:endParaRPr lang="en-US" sz="2800" b="1" i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01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8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338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38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338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954" grpId="0" build="allAtOnce"/>
      <p:bldP spid="338955" grpId="0" animBg="1"/>
      <p:bldP spid="338956" grpId="0" animBg="1"/>
      <p:bldP spid="338957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1379621" y="1188322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1252888" y="3733799"/>
            <a:ext cx="2590800" cy="52387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VNI-Times" pitchFamily="2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VNI-Times" pitchFamily="2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VNI-Times" pitchFamily="2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VNI-Times" pitchFamily="2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NI-Times" pitchFamily="2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Từ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đồng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âm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" name="Line 27"/>
          <p:cNvSpPr>
            <a:spLocks noChangeShapeType="1"/>
          </p:cNvSpPr>
          <p:nvPr/>
        </p:nvSpPr>
        <p:spPr bwMode="auto">
          <a:xfrm>
            <a:off x="4191000" y="4343400"/>
            <a:ext cx="46038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prstClr val="white"/>
              </a:solidFill>
              <a:latin typeface="VNI-Times" pitchFamily="2" charset="0"/>
            </a:endParaRPr>
          </a:p>
        </p:txBody>
      </p:sp>
      <p:sp>
        <p:nvSpPr>
          <p:cNvPr id="9" name="Text Box 28"/>
          <p:cNvSpPr txBox="1">
            <a:spLocks noChangeArrowheads="1"/>
          </p:cNvSpPr>
          <p:nvPr/>
        </p:nvSpPr>
        <p:spPr bwMode="auto">
          <a:xfrm>
            <a:off x="4495800" y="3733800"/>
            <a:ext cx="2590800" cy="52387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VNI-Times" pitchFamily="2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VNI-Times" pitchFamily="2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VNI-Times" pitchFamily="2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VNI-Times" pitchFamily="2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NI-Times" pitchFamily="2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Từ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nhiều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nghĩa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808038" y="4419600"/>
            <a:ext cx="3429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VNI-Times" pitchFamily="2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VNI-Times" pitchFamily="2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VNI-Times" pitchFamily="2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VNI-Times" pitchFamily="2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NI-Times" pitchFamily="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dirty="0" smtClean="0">
                <a:solidFill>
                  <a:srgbClr val="0000FF"/>
                </a:solidFill>
                <a:latin typeface=".VnTime" pitchFamily="34" charset="0"/>
              </a:rPr>
              <a:t>.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 smtClean="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11" name="Rectangle 31"/>
          <p:cNvSpPr>
            <a:spLocks noChangeArrowheads="1"/>
          </p:cNvSpPr>
          <p:nvPr/>
        </p:nvSpPr>
        <p:spPr bwMode="auto">
          <a:xfrm>
            <a:off x="1127919" y="2514600"/>
            <a:ext cx="617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 smtClean="0">
                <a:solidFill>
                  <a:srgbClr val="0000FF"/>
                </a:solidFill>
                <a:latin typeface="Arial" charset="0"/>
              </a:rPr>
              <a:t>:</a:t>
            </a:r>
            <a:r>
              <a:rPr lang="en-US" sz="28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32"/>
          <p:cNvSpPr>
            <a:spLocks noChangeArrowheads="1"/>
          </p:cNvSpPr>
          <p:nvPr/>
        </p:nvSpPr>
        <p:spPr bwMode="auto">
          <a:xfrm>
            <a:off x="1242646" y="3001108"/>
            <a:ext cx="487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4572000" y="4572000"/>
            <a:ext cx="3276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VNI-Times" pitchFamily="2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VNI-Times" pitchFamily="2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VNI-Times" pitchFamily="2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VNI-Times" pitchFamily="2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NI-Times" pitchFamily="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</a:rPr>
              <a:t>nét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</a:rPr>
              <a:t>tương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</a:rPr>
              <a:t>với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</a:rPr>
              <a:t>nhau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</a:rPr>
              <a:t>về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</a:rPr>
              <a:t>nghĩa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401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-533400"/>
            <a:ext cx="10591800" cy="7943850"/>
          </a:xfrm>
          <a:prstGeom prst="rect">
            <a:avLst/>
          </a:prstGeom>
        </p:spPr>
      </p:pic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1022479"/>
            <a:ext cx="8013834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		“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Ngửa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endParaRPr lang="en-US" sz="2800" b="1" i="1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rưng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rưng</a:t>
            </a:r>
            <a:endParaRPr lang="en-US" sz="2800" b="1" i="1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endParaRPr lang="en-US" sz="2800" b="1" i="1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		như là sông là rừng”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 i="1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8560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-990600"/>
            <a:ext cx="10591800" cy="7943850"/>
          </a:xfrm>
          <a:prstGeom prst="rect">
            <a:avLst/>
          </a:prstGeom>
        </p:spPr>
      </p:pic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298384" y="1196340"/>
            <a:ext cx="854081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GỢI Ý: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ngửa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”: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”: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ặt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endParaRPr lang="en-US" sz="2800" b="1" i="1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6463364" y="1905000"/>
            <a:ext cx="533400" cy="45719"/>
          </a:xfrm>
          <a:prstGeom prst="rightArrow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6882464" y="2743200"/>
            <a:ext cx="533400" cy="457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5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478" y="-152400"/>
            <a:ext cx="9961478" cy="701040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152400" y="1295400"/>
            <a:ext cx="8540816" cy="310854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 Ý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endParaRPr lang="en-US" sz="2800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800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573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9199"/>
            <a:ext cx="9067800" cy="818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0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102"/>
          <p:cNvSpPr>
            <a:spLocks noChangeArrowheads="1"/>
          </p:cNvSpPr>
          <p:nvPr/>
        </p:nvSpPr>
        <p:spPr bwMode="auto">
          <a:xfrm>
            <a:off x="609600" y="3276600"/>
            <a:ext cx="8229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white"/>
                </a:solidFill>
                <a:latin typeface=".VnTime" pitchFamily="34" charset="0"/>
              </a:rPr>
              <a:t>Lu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</a:rPr>
              <a:t>Khi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</a:rPr>
              <a:t>nh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</a:rPr>
              <a:t>ìn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</a:rPr>
              <a:t>th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</a:rPr>
              <a:t>ấy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 h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</a:rPr>
              <a:t>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</a:rPr>
              <a:t>ảnh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, c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</a:rPr>
              <a:t>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 d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</a:rPr>
              <a:t>ựa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 v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</a:rPr>
              <a:t>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 h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</a:rPr>
              <a:t>ình</a:t>
            </a:r>
            <a:endParaRPr lang="en-US" sz="2800" dirty="0">
              <a:solidFill>
                <a:prstClr val="black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itchFamily="18" charset="0"/>
              </a:rPr>
              <a:t>ảnh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 n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</a:rPr>
              <a:t>ói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 m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</a:rPr>
              <a:t>ột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 c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</a:rPr>
              <a:t>â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u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</a:rPr>
              <a:t>th</a:t>
            </a:r>
            <a:r>
              <a:rPr lang="vi-VN" sz="2800" b="1" i="1" dirty="0">
                <a:solidFill>
                  <a:srgbClr val="C00000"/>
                </a:solidFill>
                <a:latin typeface="Times New Roman" pitchFamily="18" charset="0"/>
              </a:rPr>
              <a:t>ành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</a:rPr>
              <a:t>ng</a:t>
            </a:r>
            <a:r>
              <a:rPr lang="vi-VN" sz="2800" b="1" i="1" dirty="0" smtClean="0">
                <a:solidFill>
                  <a:srgbClr val="C00000"/>
                </a:solidFill>
                <a:latin typeface="Times New Roman" pitchFamily="18" charset="0"/>
              </a:rPr>
              <a:t>ữ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</a:rPr>
              <a:t>c</a:t>
            </a: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</a:rPr>
              <a:t>ó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</a:rPr>
              <a:t>c</a:t>
            </a:r>
            <a:r>
              <a:rPr lang="vi-VN" sz="2800" b="1" i="1" dirty="0" smtClean="0">
                <a:solidFill>
                  <a:srgbClr val="C00000"/>
                </a:solidFill>
                <a:latin typeface="Times New Roman" pitchFamily="18" charset="0"/>
              </a:rPr>
              <a:t>ặp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</a:rPr>
              <a:t> t</a:t>
            </a:r>
            <a:r>
              <a:rPr lang="vi-VN" sz="2800" b="1" i="1" dirty="0" smtClean="0">
                <a:solidFill>
                  <a:srgbClr val="C00000"/>
                </a:solidFill>
                <a:latin typeface="Times New Roman" pitchFamily="18" charset="0"/>
              </a:rPr>
              <a:t>ừ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 smtClean="0">
                <a:solidFill>
                  <a:srgbClr val="C00000"/>
                </a:solidFill>
                <a:latin typeface="Times New Roman" pitchFamily="18" charset="0"/>
              </a:rPr>
              <a:t>tr</a:t>
            </a:r>
            <a:r>
              <a:rPr lang="vi-VN" sz="2800" b="1" i="1" dirty="0" smtClean="0">
                <a:solidFill>
                  <a:srgbClr val="C00000"/>
                </a:solidFill>
                <a:latin typeface="Times New Roman" pitchFamily="18" charset="0"/>
              </a:rPr>
              <a:t>ái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itchFamily="18" charset="0"/>
              </a:rPr>
              <a:t>ngh</a:t>
            </a:r>
            <a:r>
              <a:rPr lang="vi-VN" sz="2800" b="1" i="1" dirty="0" smtClean="0">
                <a:solidFill>
                  <a:srgbClr val="C00000"/>
                </a:solidFill>
                <a:latin typeface="Times New Roman" pitchFamily="18" charset="0"/>
              </a:rPr>
              <a:t>ĩa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</a:rPr>
              <a:t>li</a:t>
            </a: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</a:rPr>
              <a:t>ê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</a:rPr>
              <a:t>n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</a:rPr>
              <a:t>quan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</a:rPr>
              <a:t>đến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</a:rPr>
              <a:t> h</a:t>
            </a: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</a:rPr>
              <a:t>ình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</a:rPr>
              <a:t>ảnh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</a:rPr>
              <a:t>       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Ai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</a:rPr>
              <a:t>đ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o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</a:rPr>
              <a:t>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 v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</a:rPr>
              <a:t>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</a:rPr>
              <a:t>nhanh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</a:rPr>
              <a:t>nh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</a:rPr>
              <a:t>ất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 s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</a:rPr>
              <a:t>ẽ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</a:rPr>
              <a:t>chiến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</a:rPr>
              <a:t>thắng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</a:rPr>
              <a:t>!</a:t>
            </a:r>
            <a:endParaRPr lang="en-US" sz="28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151" name="WordArt 8"/>
          <p:cNvSpPr>
            <a:spLocks noChangeArrowheads="1" noChangeShapeType="1" noTextEdit="1"/>
          </p:cNvSpPr>
          <p:nvPr/>
        </p:nvSpPr>
        <p:spPr bwMode="auto">
          <a:xfrm>
            <a:off x="2667000" y="444500"/>
            <a:ext cx="3581400" cy="469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kern="10" dirty="0">
              <a:ln w="15875">
                <a:solidFill>
                  <a:srgbClr val="EAEAEA"/>
                </a:solidFill>
                <a:round/>
                <a:headEnd/>
                <a:tailEnd/>
              </a:ln>
              <a:solidFill>
                <a:srgbClr val="0000FF">
                  <a:alpha val="92940"/>
                </a:srgbClr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Palatino Linotype"/>
            </a:endParaRPr>
          </a:p>
        </p:txBody>
      </p:sp>
      <p:sp>
        <p:nvSpPr>
          <p:cNvPr id="6152" name="Text Box 9"/>
          <p:cNvSpPr txBox="1">
            <a:spLocks noChangeArrowheads="1"/>
          </p:cNvSpPr>
          <p:nvPr/>
        </p:nvSpPr>
        <p:spPr bwMode="auto">
          <a:xfrm>
            <a:off x="2952750" y="739775"/>
            <a:ext cx="312906" cy="707886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"/>
            <a:ext cx="2495550" cy="2495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80692" y="1656803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80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620826"/>
          </a:xfrm>
          <a:prstGeom prst="rect">
            <a:avLst/>
          </a:prstGeom>
        </p:spPr>
      </p:pic>
      <p:sp>
        <p:nvSpPr>
          <p:cNvPr id="5" name="Rectangle 102"/>
          <p:cNvSpPr>
            <a:spLocks noChangeArrowheads="1"/>
          </p:cNvSpPr>
          <p:nvPr/>
        </p:nvSpPr>
        <p:spPr bwMode="auto">
          <a:xfrm>
            <a:off x="4191000" y="38862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400" b="1">
              <a:solidFill>
                <a:prstClr val="white"/>
              </a:solidFill>
              <a:latin typeface=".VnTime" pitchFamily="34" charset="0"/>
            </a:endParaRPr>
          </a:p>
        </p:txBody>
      </p:sp>
      <p:pic>
        <p:nvPicPr>
          <p:cNvPr id="6" name="Picture 13" descr="CTANI07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68413"/>
            <a:ext cx="4191000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4"/>
          <p:cNvSpPr>
            <a:spLocks noChangeArrowheads="1"/>
          </p:cNvSpPr>
          <p:nvPr/>
        </p:nvSpPr>
        <p:spPr bwMode="auto">
          <a:xfrm rot="-8351866">
            <a:off x="2627313" y="1484313"/>
            <a:ext cx="1055687" cy="768350"/>
          </a:xfrm>
          <a:prstGeom prst="leftArrow">
            <a:avLst>
              <a:gd name="adj1" fmla="val 50000"/>
              <a:gd name="adj2" fmla="val 3434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8" name="Picture 15" descr="CTANI0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789363"/>
            <a:ext cx="61087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6"/>
          <p:cNvSpPr>
            <a:spLocks noChangeArrowheads="1"/>
          </p:cNvSpPr>
          <p:nvPr/>
        </p:nvSpPr>
        <p:spPr bwMode="auto">
          <a:xfrm rot="-2861315">
            <a:off x="7964488" y="4933950"/>
            <a:ext cx="1003300" cy="730250"/>
          </a:xfrm>
          <a:prstGeom prst="leftArrow">
            <a:avLst>
              <a:gd name="adj1" fmla="val 50000"/>
              <a:gd name="adj2" fmla="val 3434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2514600" y="228600"/>
            <a:ext cx="411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3333FF"/>
                </a:solidFill>
              </a:rPr>
              <a:t>Đầu</a:t>
            </a:r>
            <a:r>
              <a:rPr lang="en-US" sz="3600" b="1" dirty="0">
                <a:solidFill>
                  <a:srgbClr val="3333FF"/>
                </a:solidFill>
              </a:rPr>
              <a:t> </a:t>
            </a:r>
            <a:r>
              <a:rPr lang="en-US" sz="3600" b="1" dirty="0" err="1">
                <a:solidFill>
                  <a:srgbClr val="3333FF"/>
                </a:solidFill>
              </a:rPr>
              <a:t>voi</a:t>
            </a:r>
            <a:r>
              <a:rPr lang="en-US" sz="3600" b="1" dirty="0">
                <a:solidFill>
                  <a:srgbClr val="3333FF"/>
                </a:solidFill>
              </a:rPr>
              <a:t> </a:t>
            </a:r>
            <a:r>
              <a:rPr lang="en-US" sz="3600" b="1" dirty="0" err="1">
                <a:solidFill>
                  <a:srgbClr val="3333FF"/>
                </a:solidFill>
              </a:rPr>
              <a:t>đuôi</a:t>
            </a:r>
            <a:r>
              <a:rPr lang="en-US" sz="3600" b="1" dirty="0">
                <a:solidFill>
                  <a:srgbClr val="3333FF"/>
                </a:solidFill>
              </a:rPr>
              <a:t> </a:t>
            </a:r>
            <a:r>
              <a:rPr lang="en-US" sz="3600" b="1" dirty="0" err="1">
                <a:solidFill>
                  <a:srgbClr val="3333FF"/>
                </a:solidFill>
              </a:rPr>
              <a:t>chuột</a:t>
            </a:r>
            <a:r>
              <a:rPr lang="en-US" sz="1800" dirty="0">
                <a:solidFill>
                  <a:srgbClr val="3333FF"/>
                </a:solidFill>
                <a:latin typeface="Arial" charset="0"/>
              </a:rPr>
              <a:t> </a:t>
            </a: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2514600" y="228600"/>
            <a:ext cx="996950" cy="6413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Đầu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4133850" y="228600"/>
            <a:ext cx="1047750" cy="6413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đuôi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84150"/>
            <a:ext cx="16573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1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5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35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7" grpId="4" animBg="1"/>
      <p:bldP spid="9" grpId="0" animBg="1"/>
      <p:bldP spid="9" grpId="1" animBg="1"/>
      <p:bldP spid="9" grpId="2" animBg="1"/>
      <p:bldP spid="9" grpId="3" animBg="1"/>
      <p:bldP spid="9" grpId="4" animBg="1"/>
      <p:bldP spid="10" grpId="0"/>
      <p:bldP spid="11" grpId="0"/>
      <p:bldP spid="11" grpId="1"/>
      <p:bldP spid="12" grpId="0"/>
      <p:bldP spid="1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620826"/>
          </a:xfrm>
          <a:prstGeom prst="rect">
            <a:avLst/>
          </a:prstGeom>
        </p:spPr>
      </p:pic>
      <p:sp>
        <p:nvSpPr>
          <p:cNvPr id="5" name="Rectangle 102"/>
          <p:cNvSpPr>
            <a:spLocks noChangeArrowheads="1"/>
          </p:cNvSpPr>
          <p:nvPr/>
        </p:nvSpPr>
        <p:spPr bwMode="auto">
          <a:xfrm>
            <a:off x="4191000" y="3653631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400" b="1">
              <a:solidFill>
                <a:prstClr val="white"/>
              </a:solidFill>
              <a:latin typeface=".VnTime" pitchFamily="34" charset="0"/>
            </a:endParaRPr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534988" y="1648619"/>
            <a:ext cx="3884612" cy="4002087"/>
            <a:chOff x="720" y="1152"/>
            <a:chExt cx="2208" cy="1745"/>
          </a:xfrm>
        </p:grpSpPr>
        <p:sp>
          <p:nvSpPr>
            <p:cNvPr id="7" name="Oval 9"/>
            <p:cNvSpPr>
              <a:spLocks noChangeArrowheads="1"/>
            </p:cNvSpPr>
            <p:nvPr/>
          </p:nvSpPr>
          <p:spPr bwMode="auto">
            <a:xfrm>
              <a:off x="720" y="1152"/>
              <a:ext cx="2208" cy="174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pic>
          <p:nvPicPr>
            <p:cNvPr id="8" name="Picture 10" descr="MKPIC15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" y="1632"/>
              <a:ext cx="1716" cy="35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11"/>
            <p:cNvSpPr>
              <a:spLocks noChangeArrowheads="1"/>
            </p:cNvSpPr>
            <p:nvPr/>
          </p:nvSpPr>
          <p:spPr bwMode="auto">
            <a:xfrm>
              <a:off x="1680" y="2016"/>
              <a:ext cx="96" cy="192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" name="Oval 12"/>
            <p:cNvSpPr>
              <a:spLocks noChangeArrowheads="1"/>
            </p:cNvSpPr>
            <p:nvPr/>
          </p:nvSpPr>
          <p:spPr bwMode="auto">
            <a:xfrm>
              <a:off x="1488" y="2400"/>
              <a:ext cx="57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4575175" y="1612106"/>
            <a:ext cx="3884613" cy="4002088"/>
            <a:chOff x="2976" y="1200"/>
            <a:chExt cx="2400" cy="1902"/>
          </a:xfrm>
        </p:grpSpPr>
        <p:sp>
          <p:nvSpPr>
            <p:cNvPr id="12" name="Oval 14"/>
            <p:cNvSpPr>
              <a:spLocks noChangeArrowheads="1"/>
            </p:cNvSpPr>
            <p:nvPr/>
          </p:nvSpPr>
          <p:spPr bwMode="auto">
            <a:xfrm>
              <a:off x="2976" y="1200"/>
              <a:ext cx="2400" cy="1902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3" name="Oval 15"/>
            <p:cNvSpPr>
              <a:spLocks noChangeArrowheads="1"/>
            </p:cNvSpPr>
            <p:nvPr/>
          </p:nvSpPr>
          <p:spPr bwMode="auto">
            <a:xfrm>
              <a:off x="4019" y="2190"/>
              <a:ext cx="105" cy="20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4" name="Oval 16"/>
            <p:cNvSpPr>
              <a:spLocks noChangeArrowheads="1"/>
            </p:cNvSpPr>
            <p:nvPr/>
          </p:nvSpPr>
          <p:spPr bwMode="auto">
            <a:xfrm>
              <a:off x="3811" y="2608"/>
              <a:ext cx="626" cy="10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pic>
          <p:nvPicPr>
            <p:cNvPr id="15" name="Picture 17" descr="MKPIC15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5" y="1562"/>
              <a:ext cx="1982" cy="74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2411413" y="324644"/>
            <a:ext cx="39655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3333FF"/>
                </a:solidFill>
              </a:rPr>
              <a:t>Mắt</a:t>
            </a:r>
            <a:r>
              <a:rPr lang="en-US" sz="3600" b="1" dirty="0">
                <a:solidFill>
                  <a:srgbClr val="3333FF"/>
                </a:solidFill>
              </a:rPr>
              <a:t> </a:t>
            </a:r>
            <a:r>
              <a:rPr lang="en-US" sz="3600" b="1" dirty="0" err="1">
                <a:solidFill>
                  <a:srgbClr val="3333FF"/>
                </a:solidFill>
              </a:rPr>
              <a:t>nhắm</a:t>
            </a:r>
            <a:r>
              <a:rPr lang="en-US" sz="3600" b="1" dirty="0">
                <a:solidFill>
                  <a:srgbClr val="3333FF"/>
                </a:solidFill>
              </a:rPr>
              <a:t> </a:t>
            </a:r>
            <a:r>
              <a:rPr lang="en-US" sz="3600" b="1" dirty="0" err="1">
                <a:solidFill>
                  <a:srgbClr val="3333FF"/>
                </a:solidFill>
              </a:rPr>
              <a:t>mắt</a:t>
            </a:r>
            <a:r>
              <a:rPr lang="en-US" sz="3600" b="1" dirty="0">
                <a:solidFill>
                  <a:srgbClr val="3333FF"/>
                </a:solidFill>
              </a:rPr>
              <a:t> </a:t>
            </a:r>
            <a:r>
              <a:rPr lang="en-US" sz="3600" b="1" dirty="0" err="1">
                <a:solidFill>
                  <a:srgbClr val="3333FF"/>
                </a:solidFill>
              </a:rPr>
              <a:t>mở</a:t>
            </a:r>
            <a:r>
              <a:rPr lang="en-US" sz="3200" b="1" dirty="0">
                <a:solidFill>
                  <a:srgbClr val="3333FF"/>
                </a:solidFill>
                <a:latin typeface=".VnArial" pitchFamily="34" charset="0"/>
              </a:rPr>
              <a:t> </a:t>
            </a: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3346450" y="300831"/>
            <a:ext cx="1301750" cy="6413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nhắm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8" name="Rectangle 21"/>
          <p:cNvSpPr>
            <a:spLocks noChangeArrowheads="1"/>
          </p:cNvSpPr>
          <p:nvPr/>
        </p:nvSpPr>
        <p:spPr bwMode="auto">
          <a:xfrm>
            <a:off x="5448300" y="300831"/>
            <a:ext cx="817563" cy="6413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mở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137319"/>
            <a:ext cx="16573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4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7" grpId="1"/>
      <p:bldP spid="18" grpId="0"/>
      <p:bldP spid="1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62" y="115022"/>
            <a:ext cx="9144000" cy="662082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77519" y="2368911"/>
            <a:ext cx="2918481" cy="1690192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 VỰNG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08799" y="4495801"/>
            <a:ext cx="2234201" cy="1389698"/>
          </a:xfrm>
          <a:prstGeom prst="ellipse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1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-16304" y="2669406"/>
            <a:ext cx="2234201" cy="1389698"/>
          </a:xfrm>
          <a:prstGeom prst="ellipse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1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82080" y="852723"/>
            <a:ext cx="2234201" cy="1389698"/>
          </a:xfrm>
          <a:prstGeom prst="ellipse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vựng</a:t>
            </a:r>
            <a:endParaRPr lang="en-US" sz="1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628237" y="143136"/>
            <a:ext cx="2234201" cy="1389698"/>
          </a:xfrm>
          <a:prstGeom prst="ellipse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phức</a:t>
            </a:r>
            <a:endParaRPr lang="en-US" sz="1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126795" y="348915"/>
            <a:ext cx="2234201" cy="1389698"/>
          </a:xfrm>
          <a:prstGeom prst="ellipse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1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830467" y="1728906"/>
            <a:ext cx="2234201" cy="1389698"/>
          </a:xfrm>
          <a:prstGeom prst="ellipse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1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461273" y="4941588"/>
            <a:ext cx="2234201" cy="1389698"/>
          </a:xfrm>
          <a:prstGeom prst="ellipse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endParaRPr lang="en-US" sz="1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994799" y="4941588"/>
            <a:ext cx="2234201" cy="1389698"/>
          </a:xfrm>
          <a:prstGeom prst="ellipse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1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830467" y="3449855"/>
            <a:ext cx="2234201" cy="1389698"/>
          </a:xfrm>
          <a:prstGeom prst="ellipse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1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Minus 21"/>
          <p:cNvSpPr/>
          <p:nvPr/>
        </p:nvSpPr>
        <p:spPr>
          <a:xfrm rot="4738037">
            <a:off x="3509177" y="1865897"/>
            <a:ext cx="1164460" cy="19995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inus 22"/>
          <p:cNvSpPr/>
          <p:nvPr/>
        </p:nvSpPr>
        <p:spPr>
          <a:xfrm rot="7031186">
            <a:off x="5019967" y="1955938"/>
            <a:ext cx="1192610" cy="25817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inus 23"/>
          <p:cNvSpPr/>
          <p:nvPr/>
        </p:nvSpPr>
        <p:spPr>
          <a:xfrm rot="1986232">
            <a:off x="2021960" y="2213940"/>
            <a:ext cx="1786431" cy="18658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inus 24"/>
          <p:cNvSpPr/>
          <p:nvPr/>
        </p:nvSpPr>
        <p:spPr>
          <a:xfrm rot="21436586">
            <a:off x="1998521" y="3062733"/>
            <a:ext cx="1259432" cy="35740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inus 25"/>
          <p:cNvSpPr/>
          <p:nvPr/>
        </p:nvSpPr>
        <p:spPr>
          <a:xfrm rot="20005784">
            <a:off x="5929907" y="2635830"/>
            <a:ext cx="1072565" cy="28869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inus 26"/>
          <p:cNvSpPr/>
          <p:nvPr/>
        </p:nvSpPr>
        <p:spPr>
          <a:xfrm rot="1093907">
            <a:off x="5916035" y="3491457"/>
            <a:ext cx="1281698" cy="20467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inus 27"/>
          <p:cNvSpPr/>
          <p:nvPr/>
        </p:nvSpPr>
        <p:spPr>
          <a:xfrm rot="3654583">
            <a:off x="4967992" y="4318003"/>
            <a:ext cx="1536910" cy="30630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inus 28"/>
          <p:cNvSpPr/>
          <p:nvPr/>
        </p:nvSpPr>
        <p:spPr>
          <a:xfrm rot="6264623">
            <a:off x="3750579" y="4452294"/>
            <a:ext cx="1295740" cy="177551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inus 29"/>
          <p:cNvSpPr/>
          <p:nvPr/>
        </p:nvSpPr>
        <p:spPr>
          <a:xfrm rot="8445954">
            <a:off x="2345985" y="4225219"/>
            <a:ext cx="1663065" cy="24217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3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620826"/>
          </a:xfrm>
          <a:prstGeom prst="rect">
            <a:avLst/>
          </a:prstGeom>
        </p:spPr>
      </p:pic>
      <p:sp>
        <p:nvSpPr>
          <p:cNvPr id="5" name="Rectangle 102"/>
          <p:cNvSpPr>
            <a:spLocks noChangeArrowheads="1"/>
          </p:cNvSpPr>
          <p:nvPr/>
        </p:nvSpPr>
        <p:spPr bwMode="auto">
          <a:xfrm>
            <a:off x="4191000" y="38862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400" b="1">
              <a:solidFill>
                <a:prstClr val="white"/>
              </a:solidFill>
              <a:latin typeface=".VnTime" pitchFamily="34" charset="0"/>
            </a:endParaRPr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1847850" y="857250"/>
            <a:ext cx="5638800" cy="5410200"/>
            <a:chOff x="1344" y="192"/>
            <a:chExt cx="3552" cy="3408"/>
          </a:xfrm>
        </p:grpSpPr>
        <p:pic>
          <p:nvPicPr>
            <p:cNvPr id="7" name="Picture 9" descr="236241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192"/>
              <a:ext cx="1680" cy="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" descr="236239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240"/>
              <a:ext cx="1728" cy="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428875" y="101600"/>
            <a:ext cx="41322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3333FF"/>
                </a:solidFill>
              </a:rPr>
              <a:t>Kẻ</a:t>
            </a:r>
            <a:r>
              <a:rPr lang="en-US" sz="3600" b="1" dirty="0">
                <a:solidFill>
                  <a:srgbClr val="3333FF"/>
                </a:solidFill>
              </a:rPr>
              <a:t> </a:t>
            </a:r>
            <a:r>
              <a:rPr lang="en-US" sz="3600" b="1" dirty="0" err="1">
                <a:solidFill>
                  <a:srgbClr val="3333FF"/>
                </a:solidFill>
              </a:rPr>
              <a:t>khóc</a:t>
            </a:r>
            <a:r>
              <a:rPr lang="en-US" sz="3600" b="1" dirty="0">
                <a:solidFill>
                  <a:srgbClr val="3333FF"/>
                </a:solidFill>
              </a:rPr>
              <a:t> </a:t>
            </a:r>
            <a:r>
              <a:rPr lang="en-US" sz="3600" b="1" dirty="0" err="1">
                <a:solidFill>
                  <a:srgbClr val="3333FF"/>
                </a:solidFill>
              </a:rPr>
              <a:t>người</a:t>
            </a:r>
            <a:r>
              <a:rPr lang="en-US" sz="3600" b="1" dirty="0">
                <a:solidFill>
                  <a:srgbClr val="3333FF"/>
                </a:solidFill>
              </a:rPr>
              <a:t> </a:t>
            </a:r>
            <a:r>
              <a:rPr lang="en-US" sz="3600" b="1" dirty="0" err="1">
                <a:solidFill>
                  <a:srgbClr val="3333FF"/>
                </a:solidFill>
              </a:rPr>
              <a:t>cười</a:t>
            </a:r>
            <a:r>
              <a:rPr lang="en-US" sz="3200" b="1" dirty="0">
                <a:solidFill>
                  <a:srgbClr val="3333FF"/>
                </a:solidFill>
                <a:latin typeface=".VnArial" pitchFamily="34" charset="0"/>
              </a:rPr>
              <a:t> </a:t>
            </a: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3124200" y="76200"/>
            <a:ext cx="1123950" cy="6413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khóc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5410200" y="76200"/>
            <a:ext cx="1041400" cy="6413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cười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84150"/>
            <a:ext cx="16573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4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/>
      <p:bldP spid="1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620826"/>
          </a:xfrm>
          <a:prstGeom prst="rect">
            <a:avLst/>
          </a:prstGeom>
        </p:spPr>
      </p:pic>
      <p:sp>
        <p:nvSpPr>
          <p:cNvPr id="5" name="Rectangle 102"/>
          <p:cNvSpPr>
            <a:spLocks noChangeArrowheads="1"/>
          </p:cNvSpPr>
          <p:nvPr/>
        </p:nvSpPr>
        <p:spPr bwMode="auto">
          <a:xfrm>
            <a:off x="4191000" y="489585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400" b="1">
              <a:solidFill>
                <a:prstClr val="white"/>
              </a:solidFill>
              <a:latin typeface=".VnTime" pitchFamily="34" charset="0"/>
            </a:endParaRPr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1981200" y="1390650"/>
            <a:ext cx="5562600" cy="44084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7" name="Picture 8" descr="MKPIC0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348038" y="3070225"/>
            <a:ext cx="325437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MKPIC15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2332038"/>
            <a:ext cx="4325937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4603750" y="3465513"/>
            <a:ext cx="242888" cy="4841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4084638" y="4503738"/>
            <a:ext cx="1452562" cy="2428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1" name="Picture 12" descr="MKPIC0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762250"/>
            <a:ext cx="490538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13"/>
          <p:cNvSpPr>
            <a:spLocks noChangeArrowheads="1"/>
          </p:cNvSpPr>
          <p:nvPr/>
        </p:nvSpPr>
        <p:spPr bwMode="auto">
          <a:xfrm rot="10134169">
            <a:off x="2268538" y="3646488"/>
            <a:ext cx="1076325" cy="739775"/>
          </a:xfrm>
          <a:prstGeom prst="leftArrow">
            <a:avLst>
              <a:gd name="adj1" fmla="val 50000"/>
              <a:gd name="adj2" fmla="val 36373"/>
            </a:avLst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 rot="-680395">
            <a:off x="6227763" y="4149725"/>
            <a:ext cx="1143000" cy="739775"/>
          </a:xfrm>
          <a:prstGeom prst="leftArrow">
            <a:avLst>
              <a:gd name="adj1" fmla="val 50000"/>
              <a:gd name="adj2" fmla="val 38627"/>
            </a:avLst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1935275" y="754063"/>
            <a:ext cx="5899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3333FF"/>
                </a:solidFill>
              </a:rPr>
              <a:t>Nước</a:t>
            </a:r>
            <a:r>
              <a:rPr lang="en-US" sz="3600" b="1" dirty="0">
                <a:solidFill>
                  <a:srgbClr val="3333FF"/>
                </a:solidFill>
              </a:rPr>
              <a:t> </a:t>
            </a:r>
            <a:r>
              <a:rPr lang="en-US" sz="3600" b="1" dirty="0" err="1">
                <a:solidFill>
                  <a:srgbClr val="3333FF"/>
                </a:solidFill>
              </a:rPr>
              <a:t>mắt</a:t>
            </a:r>
            <a:r>
              <a:rPr lang="en-US" sz="3600" b="1" dirty="0">
                <a:solidFill>
                  <a:srgbClr val="3333FF"/>
                </a:solidFill>
              </a:rPr>
              <a:t> </a:t>
            </a:r>
            <a:r>
              <a:rPr lang="en-US" sz="3600" b="1" dirty="0" err="1">
                <a:solidFill>
                  <a:srgbClr val="3333FF"/>
                </a:solidFill>
              </a:rPr>
              <a:t>ngắn</a:t>
            </a:r>
            <a:r>
              <a:rPr lang="en-US" sz="3600" b="1" dirty="0">
                <a:solidFill>
                  <a:srgbClr val="3333FF"/>
                </a:solidFill>
              </a:rPr>
              <a:t> </a:t>
            </a:r>
            <a:r>
              <a:rPr lang="en-US" sz="3600" b="1" dirty="0" err="1">
                <a:solidFill>
                  <a:srgbClr val="3333FF"/>
                </a:solidFill>
              </a:rPr>
              <a:t>nước</a:t>
            </a:r>
            <a:r>
              <a:rPr lang="en-US" sz="3600" b="1" dirty="0">
                <a:solidFill>
                  <a:srgbClr val="3333FF"/>
                </a:solidFill>
              </a:rPr>
              <a:t> </a:t>
            </a:r>
            <a:r>
              <a:rPr lang="en-US" sz="3600" b="1" dirty="0" err="1">
                <a:solidFill>
                  <a:srgbClr val="3333FF"/>
                </a:solidFill>
              </a:rPr>
              <a:t>mắt</a:t>
            </a:r>
            <a:r>
              <a:rPr lang="en-US" sz="3600" b="1" dirty="0">
                <a:solidFill>
                  <a:srgbClr val="3333FF"/>
                </a:solidFill>
              </a:rPr>
              <a:t> </a:t>
            </a:r>
            <a:r>
              <a:rPr lang="en-US" sz="3600" b="1" dirty="0" err="1">
                <a:solidFill>
                  <a:srgbClr val="3333FF"/>
                </a:solidFill>
              </a:rPr>
              <a:t>dài</a:t>
            </a:r>
            <a:endParaRPr lang="en-US" sz="3600" b="1" dirty="0">
              <a:solidFill>
                <a:srgbClr val="3333FF"/>
              </a:solidFill>
            </a:endParaRP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4005375" y="746125"/>
            <a:ext cx="1149350" cy="6413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ngắn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7059725" y="746125"/>
            <a:ext cx="793750" cy="6413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dài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84150"/>
            <a:ext cx="16573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4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500"/>
                            </p:stCondLst>
                            <p:childTnLst>
                              <p:par>
                                <p:cTn id="3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500"/>
                            </p:stCondLst>
                            <p:childTnLst>
                              <p:par>
                                <p:cTn id="4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0"/>
                            </p:stCondLst>
                            <p:childTnLst>
                              <p:par>
                                <p:cTn id="4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  <p:bldP spid="15" grpId="1"/>
      <p:bldP spid="16" grpId="0"/>
      <p:bldP spid="1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Text Box 2"/>
          <p:cNvSpPr txBox="1">
            <a:spLocks noChangeArrowheads="1"/>
          </p:cNvSpPr>
          <p:nvPr/>
        </p:nvSpPr>
        <p:spPr bwMode="auto">
          <a:xfrm>
            <a:off x="195263" y="66675"/>
            <a:ext cx="8763000" cy="1938992"/>
          </a:xfrm>
          <a:prstGeom prst="rect">
            <a:avLst/>
          </a:prstGeom>
          <a:solidFill>
            <a:srgbClr val="D0EAE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 u="sng" dirty="0" err="1" smtClean="0">
                <a:solidFill>
                  <a:srgbClr val="C00000"/>
                </a:solidFill>
              </a:rPr>
              <a:t>Bài</a:t>
            </a:r>
            <a:r>
              <a:rPr lang="en-US" sz="2400" b="1" u="sng" dirty="0" smtClean="0">
                <a:solidFill>
                  <a:srgbClr val="C00000"/>
                </a:solidFill>
              </a:rPr>
              <a:t> </a:t>
            </a:r>
            <a:r>
              <a:rPr lang="en-US" sz="2400" b="1" u="sng" dirty="0" err="1" smtClean="0">
                <a:solidFill>
                  <a:srgbClr val="C00000"/>
                </a:solidFill>
              </a:rPr>
              <a:t>tập</a:t>
            </a:r>
            <a:r>
              <a:rPr lang="en-US" sz="2400" b="1" u="sng" dirty="0" smtClean="0">
                <a:solidFill>
                  <a:srgbClr val="C00000"/>
                </a:solidFill>
              </a:rPr>
              <a:t>: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Viết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đoạn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văn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ngắn</a:t>
            </a:r>
            <a:r>
              <a:rPr lang="en-US" sz="2400" dirty="0" smtClean="0">
                <a:solidFill>
                  <a:srgbClr val="000000"/>
                </a:solidFill>
              </a:rPr>
              <a:t> (</a:t>
            </a:r>
            <a:r>
              <a:rPr lang="en-US" sz="2400" dirty="0" err="1" smtClean="0">
                <a:solidFill>
                  <a:srgbClr val="000000"/>
                </a:solidFill>
              </a:rPr>
              <a:t>khoảng</a:t>
            </a:r>
            <a:r>
              <a:rPr lang="en-US" sz="2400" dirty="0" smtClean="0">
                <a:solidFill>
                  <a:srgbClr val="000000"/>
                </a:solidFill>
              </a:rPr>
              <a:t> 12 </a:t>
            </a:r>
            <a:r>
              <a:rPr lang="en-US" sz="2400" dirty="0" err="1" smtClean="0">
                <a:solidFill>
                  <a:srgbClr val="000000"/>
                </a:solidFill>
              </a:rPr>
              <a:t>câu</a:t>
            </a:r>
            <a:r>
              <a:rPr lang="en-US" sz="2400" dirty="0" smtClean="0">
                <a:solidFill>
                  <a:srgbClr val="000000"/>
                </a:solidFill>
              </a:rPr>
              <a:t>) </a:t>
            </a:r>
            <a:r>
              <a:rPr lang="en-US" sz="2400" dirty="0" err="1" smtClean="0">
                <a:solidFill>
                  <a:srgbClr val="000000"/>
                </a:solidFill>
              </a:rPr>
              <a:t>theo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cách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lập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luận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diễn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dịch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để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rõ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câu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chủ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đề</a:t>
            </a:r>
            <a:r>
              <a:rPr lang="en-US" sz="2400" dirty="0" smtClean="0">
                <a:solidFill>
                  <a:srgbClr val="000000"/>
                </a:solidFill>
              </a:rPr>
              <a:t>: </a:t>
            </a:r>
            <a:r>
              <a:rPr lang="en-US" sz="2400" i="1" dirty="0" smtClean="0">
                <a:solidFill>
                  <a:srgbClr val="000000"/>
                </a:solidFill>
              </a:rPr>
              <a:t>“</a:t>
            </a:r>
            <a:r>
              <a:rPr lang="en-US" sz="2400" i="1" dirty="0" err="1" smtClean="0">
                <a:solidFill>
                  <a:srgbClr val="000000"/>
                </a:solidFill>
              </a:rPr>
              <a:t>Nhân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vật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Vũ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Nương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trong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văn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bản</a:t>
            </a:r>
            <a:r>
              <a:rPr lang="en-US" sz="2400" i="1" dirty="0" smtClean="0">
                <a:solidFill>
                  <a:srgbClr val="000000"/>
                </a:solidFill>
              </a:rPr>
              <a:t> “</a:t>
            </a:r>
            <a:r>
              <a:rPr lang="en-US" sz="2400" i="1" dirty="0" err="1" smtClean="0">
                <a:solidFill>
                  <a:srgbClr val="000000"/>
                </a:solidFill>
              </a:rPr>
              <a:t>Chuyện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con </a:t>
            </a:r>
            <a:r>
              <a:rPr lang="en-US" sz="2400" i="1" dirty="0" err="1" smtClean="0">
                <a:solidFill>
                  <a:srgbClr val="000000"/>
                </a:solidFill>
              </a:rPr>
              <a:t>gái</a:t>
            </a:r>
            <a:r>
              <a:rPr lang="en-US" sz="2400" i="1" dirty="0" smtClean="0">
                <a:solidFill>
                  <a:srgbClr val="000000"/>
                </a:solidFill>
              </a:rPr>
              <a:t> Nam </a:t>
            </a:r>
            <a:r>
              <a:rPr lang="en-US" sz="2400" i="1" dirty="0" err="1" smtClean="0">
                <a:solidFill>
                  <a:srgbClr val="000000"/>
                </a:solidFill>
              </a:rPr>
              <a:t>Xương</a:t>
            </a:r>
            <a:r>
              <a:rPr lang="en-US" sz="2400" i="1" dirty="0" smtClean="0">
                <a:solidFill>
                  <a:srgbClr val="000000"/>
                </a:solidFill>
              </a:rPr>
              <a:t>”  (</a:t>
            </a:r>
            <a:r>
              <a:rPr lang="en-US" sz="2400" i="1" dirty="0" err="1" smtClean="0">
                <a:solidFill>
                  <a:srgbClr val="000000"/>
                </a:solidFill>
              </a:rPr>
              <a:t>Nguyễn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Dữ</a:t>
            </a:r>
            <a:r>
              <a:rPr lang="en-US" sz="2400" i="1" dirty="0" smtClean="0">
                <a:solidFill>
                  <a:srgbClr val="000000"/>
                </a:solidFill>
              </a:rPr>
              <a:t>) </a:t>
            </a:r>
            <a:r>
              <a:rPr lang="en-US" sz="2400" i="1" dirty="0" err="1" smtClean="0">
                <a:solidFill>
                  <a:srgbClr val="000000"/>
                </a:solidFill>
              </a:rPr>
              <a:t>là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một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vợ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hiền</a:t>
            </a:r>
            <a:r>
              <a:rPr lang="en-US" sz="2400" i="1" dirty="0" smtClean="0">
                <a:solidFill>
                  <a:srgbClr val="000000"/>
                </a:solidFill>
              </a:rPr>
              <a:t>, </a:t>
            </a:r>
            <a:r>
              <a:rPr lang="en-US" sz="2400" i="1" dirty="0" err="1" smtClean="0">
                <a:solidFill>
                  <a:srgbClr val="000000"/>
                </a:solidFill>
              </a:rPr>
              <a:t>hết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mực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yêu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thương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chồng</a:t>
            </a:r>
            <a:r>
              <a:rPr lang="en-US" sz="2400" i="1" dirty="0" smtClean="0">
                <a:solidFill>
                  <a:srgbClr val="000000"/>
                </a:solidFill>
              </a:rPr>
              <a:t>”</a:t>
            </a:r>
            <a:r>
              <a:rPr lang="en-US" sz="2400" b="1" i="1" dirty="0" smtClean="0">
                <a:solidFill>
                  <a:srgbClr val="000000"/>
                </a:solidFill>
              </a:rPr>
              <a:t>.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</a:t>
            </a:r>
            <a:r>
              <a:rPr lang="en-US" sz="2400" dirty="0" err="1" smtClean="0">
                <a:solidFill>
                  <a:srgbClr val="000000"/>
                </a:solidFill>
              </a:rPr>
              <a:t>rong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đoạn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văn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có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sử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dụng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cặp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từ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trái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nghĩa</a:t>
            </a:r>
            <a:r>
              <a:rPr lang="en-US" sz="2400" dirty="0" smtClean="0">
                <a:solidFill>
                  <a:srgbClr val="000000"/>
                </a:solidFill>
              </a:rPr>
              <a:t> (</a:t>
            </a:r>
            <a:r>
              <a:rPr lang="en-US" sz="2400" dirty="0" err="1" smtClean="0">
                <a:solidFill>
                  <a:srgbClr val="000000"/>
                </a:solidFill>
              </a:rPr>
              <a:t>gạch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chân</a:t>
            </a:r>
            <a:r>
              <a:rPr lang="en-US" sz="2400" dirty="0" smtClean="0">
                <a:solidFill>
                  <a:srgbClr val="000000"/>
                </a:solidFill>
              </a:rPr>
              <a:t>).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0" y="259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28600" y="2667000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332806" name="Text Box 6"/>
          <p:cNvSpPr txBox="1">
            <a:spLocks noChangeArrowheads="1"/>
          </p:cNvSpPr>
          <p:nvPr/>
        </p:nvSpPr>
        <p:spPr bwMode="auto">
          <a:xfrm>
            <a:off x="222183" y="2165375"/>
            <a:ext cx="8382000" cy="13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2300" b="1" i="1" dirty="0" smtClean="0">
                <a:solidFill>
                  <a:srgbClr val="9900FF"/>
                </a:solidFill>
              </a:rPr>
              <a:t>* </a:t>
            </a:r>
            <a:r>
              <a:rPr lang="en-US" sz="2300" b="1" u="sng" dirty="0" err="1" smtClean="0">
                <a:solidFill>
                  <a:srgbClr val="9900FF"/>
                </a:solidFill>
              </a:rPr>
              <a:t>Hình</a:t>
            </a:r>
            <a:r>
              <a:rPr lang="en-US" sz="2300" b="1" u="sng" dirty="0" smtClean="0">
                <a:solidFill>
                  <a:srgbClr val="9900FF"/>
                </a:solidFill>
              </a:rPr>
              <a:t> </a:t>
            </a:r>
            <a:r>
              <a:rPr lang="en-US" sz="2300" b="1" u="sng" dirty="0" err="1" smtClean="0">
                <a:solidFill>
                  <a:srgbClr val="9900FF"/>
                </a:solidFill>
              </a:rPr>
              <a:t>thức</a:t>
            </a:r>
            <a:r>
              <a:rPr lang="en-US" sz="2300" b="1" u="sng" dirty="0" smtClean="0">
                <a:solidFill>
                  <a:srgbClr val="9900FF"/>
                </a:solidFill>
              </a:rPr>
              <a:t>:</a:t>
            </a:r>
            <a:r>
              <a:rPr lang="en-US" sz="2300" b="1" i="1" dirty="0" smtClean="0">
                <a:solidFill>
                  <a:srgbClr val="0000FF"/>
                </a:solidFill>
              </a:rPr>
              <a:t> - </a:t>
            </a:r>
            <a:r>
              <a:rPr lang="en-US" sz="2300" dirty="0" err="1" smtClean="0">
                <a:solidFill>
                  <a:srgbClr val="0000FF"/>
                </a:solidFill>
              </a:rPr>
              <a:t>Viết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đúng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hình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thức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đoạn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văn</a:t>
            </a:r>
            <a:r>
              <a:rPr lang="en-US" sz="2300" dirty="0" smtClean="0">
                <a:solidFill>
                  <a:srgbClr val="0000FF"/>
                </a:solidFill>
              </a:rPr>
              <a:t>, </a:t>
            </a:r>
            <a:r>
              <a:rPr lang="en-US" sz="2300" dirty="0" err="1" smtClean="0">
                <a:solidFill>
                  <a:srgbClr val="0000FF"/>
                </a:solidFill>
              </a:rPr>
              <a:t>đủ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số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câu</a:t>
            </a:r>
            <a:endParaRPr lang="en-US" sz="2300" dirty="0" smtClean="0">
              <a:solidFill>
                <a:srgbClr val="0000FF"/>
              </a:solidFill>
            </a:endParaRP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2300" dirty="0" smtClean="0">
                <a:solidFill>
                  <a:srgbClr val="0000FF"/>
                </a:solidFill>
              </a:rPr>
              <a:t>                   - </a:t>
            </a:r>
            <a:r>
              <a:rPr lang="en-US" sz="2300" dirty="0" err="1" smtClean="0">
                <a:solidFill>
                  <a:srgbClr val="0000FF"/>
                </a:solidFill>
              </a:rPr>
              <a:t>Diễn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đạt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lưu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loát</a:t>
            </a:r>
            <a:r>
              <a:rPr lang="en-US" sz="2300" dirty="0" smtClean="0">
                <a:solidFill>
                  <a:srgbClr val="0000FF"/>
                </a:solidFill>
              </a:rPr>
              <a:t>, </a:t>
            </a:r>
            <a:r>
              <a:rPr lang="en-US" sz="2300" dirty="0" err="1" smtClean="0">
                <a:solidFill>
                  <a:srgbClr val="0000FF"/>
                </a:solidFill>
              </a:rPr>
              <a:t>rõ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ràng</a:t>
            </a:r>
            <a:endParaRPr lang="en-US" sz="2300" dirty="0" smtClean="0">
              <a:solidFill>
                <a:srgbClr val="0000FF"/>
              </a:solidFill>
            </a:endParaRP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2300" dirty="0" smtClean="0">
                <a:solidFill>
                  <a:srgbClr val="0000FF"/>
                </a:solidFill>
              </a:rPr>
              <a:t>             - </a:t>
            </a:r>
            <a:r>
              <a:rPr lang="en-US" sz="2300" dirty="0" err="1" smtClean="0">
                <a:solidFill>
                  <a:srgbClr val="0000FF"/>
                </a:solidFill>
              </a:rPr>
              <a:t>Có</a:t>
            </a:r>
            <a:r>
              <a:rPr lang="en-US" sz="2300" dirty="0" smtClean="0">
                <a:solidFill>
                  <a:srgbClr val="000000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cặp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từ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trái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nghĩa</a:t>
            </a:r>
            <a:r>
              <a:rPr lang="en-US" sz="2300" dirty="0" smtClean="0">
                <a:solidFill>
                  <a:srgbClr val="0000FF"/>
                </a:solidFill>
              </a:rPr>
              <a:t> (</a:t>
            </a:r>
            <a:r>
              <a:rPr lang="en-US" sz="2300" dirty="0" err="1" smtClean="0">
                <a:solidFill>
                  <a:srgbClr val="0000FF"/>
                </a:solidFill>
              </a:rPr>
              <a:t>gạch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chân</a:t>
            </a:r>
            <a:r>
              <a:rPr lang="en-US" sz="2300" dirty="0" smtClean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332807" name="Text Box 7"/>
          <p:cNvSpPr txBox="1">
            <a:spLocks noChangeArrowheads="1"/>
          </p:cNvSpPr>
          <p:nvPr/>
        </p:nvSpPr>
        <p:spPr bwMode="auto">
          <a:xfrm>
            <a:off x="193307" y="3462505"/>
            <a:ext cx="883920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Aft>
                <a:spcPct val="0"/>
              </a:spcAft>
            </a:pPr>
            <a:r>
              <a:rPr lang="en-US" sz="2300" b="1" u="sng" dirty="0" smtClean="0">
                <a:solidFill>
                  <a:srgbClr val="9900FF"/>
                </a:solidFill>
              </a:rPr>
              <a:t>* </a:t>
            </a:r>
            <a:r>
              <a:rPr lang="en-US" sz="2300" b="1" u="sng" dirty="0" err="1" smtClean="0">
                <a:solidFill>
                  <a:srgbClr val="9900FF"/>
                </a:solidFill>
              </a:rPr>
              <a:t>Nội</a:t>
            </a:r>
            <a:r>
              <a:rPr lang="en-US" sz="2300" b="1" u="sng" dirty="0" smtClean="0">
                <a:solidFill>
                  <a:srgbClr val="9900FF"/>
                </a:solidFill>
              </a:rPr>
              <a:t> dung:</a:t>
            </a:r>
            <a:r>
              <a:rPr lang="en-US" sz="2300" b="1" i="1" dirty="0" smtClean="0">
                <a:solidFill>
                  <a:srgbClr val="0000FF"/>
                </a:solidFill>
              </a:rPr>
              <a:t>  </a:t>
            </a:r>
            <a:r>
              <a:rPr lang="en-US" sz="2300" dirty="0" err="1" smtClean="0">
                <a:solidFill>
                  <a:srgbClr val="0000FF"/>
                </a:solidFill>
              </a:rPr>
              <a:t>Đảm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bảo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các</a:t>
            </a:r>
            <a:r>
              <a:rPr lang="en-US" sz="2300" dirty="0" smtClean="0">
                <a:solidFill>
                  <a:srgbClr val="0000FF"/>
                </a:solidFill>
              </a:rPr>
              <a:t> ý:</a:t>
            </a:r>
          </a:p>
          <a:p>
            <a:pPr algn="just" eaLnBrk="1" fontAlgn="base" hangingPunct="1">
              <a:spcAft>
                <a:spcPct val="0"/>
              </a:spcAft>
            </a:pPr>
            <a:r>
              <a:rPr lang="en-US" sz="2300" dirty="0" smtClean="0">
                <a:solidFill>
                  <a:srgbClr val="0000FF"/>
                </a:solidFill>
              </a:rPr>
              <a:t>- </a:t>
            </a:r>
            <a:r>
              <a:rPr lang="en-US" sz="2300" dirty="0" err="1" smtClean="0">
                <a:solidFill>
                  <a:srgbClr val="0000FF"/>
                </a:solidFill>
              </a:rPr>
              <a:t>Câu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chủ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đề</a:t>
            </a:r>
            <a:r>
              <a:rPr lang="en-US" sz="2300" dirty="0" smtClean="0">
                <a:solidFill>
                  <a:srgbClr val="0000FF"/>
                </a:solidFill>
              </a:rPr>
              <a:t>: </a:t>
            </a:r>
          </a:p>
          <a:p>
            <a:pPr marL="342900" indent="-342900" algn="just" eaLnBrk="1" fontAlgn="base" hangingPunct="1">
              <a:spcAft>
                <a:spcPct val="0"/>
              </a:spcAft>
              <a:buFontTx/>
              <a:buChar char="-"/>
            </a:pPr>
            <a:r>
              <a:rPr lang="en-US" sz="2300" dirty="0" err="1" smtClean="0">
                <a:solidFill>
                  <a:srgbClr val="0000FF"/>
                </a:solidFill>
              </a:rPr>
              <a:t>Các</a:t>
            </a:r>
            <a:r>
              <a:rPr lang="en-US" sz="2300" dirty="0" smtClean="0">
                <a:solidFill>
                  <a:srgbClr val="0000FF"/>
                </a:solidFill>
              </a:rPr>
              <a:t> ý </a:t>
            </a:r>
            <a:r>
              <a:rPr lang="en-US" sz="2300" dirty="0" err="1" smtClean="0">
                <a:solidFill>
                  <a:srgbClr val="0000FF"/>
                </a:solidFill>
              </a:rPr>
              <a:t>triển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khai</a:t>
            </a:r>
            <a:r>
              <a:rPr lang="en-US" sz="2300" dirty="0" smtClean="0">
                <a:solidFill>
                  <a:srgbClr val="0000FF"/>
                </a:solidFill>
              </a:rPr>
              <a:t>:</a:t>
            </a:r>
          </a:p>
          <a:p>
            <a:pPr algn="just" eaLnBrk="1" fontAlgn="base" hangingPunct="1">
              <a:spcAft>
                <a:spcPct val="0"/>
              </a:spcAft>
            </a:pPr>
            <a:r>
              <a:rPr lang="en-US" sz="2300" dirty="0" smtClean="0">
                <a:solidFill>
                  <a:srgbClr val="0000FF"/>
                </a:solidFill>
              </a:rPr>
              <a:t>             + </a:t>
            </a:r>
            <a:r>
              <a:rPr lang="en-US" sz="2300" dirty="0" err="1" smtClean="0">
                <a:solidFill>
                  <a:srgbClr val="0000FF"/>
                </a:solidFill>
              </a:rPr>
              <a:t>Vẻ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đẹp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của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Vũ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Nương</a:t>
            </a:r>
            <a:r>
              <a:rPr lang="en-US" sz="2300" dirty="0" smtClean="0">
                <a:solidFill>
                  <a:srgbClr val="0000FF"/>
                </a:solidFill>
              </a:rPr>
              <a:t> qua </a:t>
            </a:r>
            <a:r>
              <a:rPr lang="en-US" sz="2300" dirty="0" err="1" smtClean="0">
                <a:solidFill>
                  <a:srgbClr val="0000FF"/>
                </a:solidFill>
              </a:rPr>
              <a:t>lời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giới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thiệu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của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tác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giả</a:t>
            </a:r>
            <a:endParaRPr lang="en-US" sz="2300" dirty="0" smtClean="0">
              <a:solidFill>
                <a:srgbClr val="0000FF"/>
              </a:solidFill>
            </a:endParaRPr>
          </a:p>
          <a:p>
            <a:pPr algn="just" eaLnBrk="1" fontAlgn="base" hangingPunct="1">
              <a:spcAft>
                <a:spcPct val="0"/>
              </a:spcAft>
            </a:pPr>
            <a:r>
              <a:rPr lang="en-US" sz="2300" dirty="0">
                <a:solidFill>
                  <a:srgbClr val="0000FF"/>
                </a:solidFill>
              </a:rPr>
              <a:t>	</a:t>
            </a:r>
            <a:r>
              <a:rPr lang="en-US" sz="2300" dirty="0" smtClean="0">
                <a:solidFill>
                  <a:srgbClr val="0000FF"/>
                </a:solidFill>
              </a:rPr>
              <a:t>+ </a:t>
            </a:r>
            <a:r>
              <a:rPr lang="en-US" sz="2300" dirty="0" err="1" smtClean="0">
                <a:solidFill>
                  <a:srgbClr val="0000FF"/>
                </a:solidFill>
              </a:rPr>
              <a:t>Trong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cuộc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sống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gia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đình</a:t>
            </a:r>
            <a:endParaRPr lang="en-US" sz="2300" dirty="0" smtClean="0">
              <a:solidFill>
                <a:srgbClr val="0000FF"/>
              </a:solidFill>
            </a:endParaRPr>
          </a:p>
          <a:p>
            <a:pPr algn="just" eaLnBrk="1" fontAlgn="base" hangingPunct="1">
              <a:spcAft>
                <a:spcPct val="0"/>
              </a:spcAft>
            </a:pPr>
            <a:r>
              <a:rPr lang="en-US" sz="2300" dirty="0">
                <a:solidFill>
                  <a:srgbClr val="0000FF"/>
                </a:solidFill>
              </a:rPr>
              <a:t>	</a:t>
            </a:r>
            <a:r>
              <a:rPr lang="en-US" sz="2300" dirty="0" smtClean="0">
                <a:solidFill>
                  <a:srgbClr val="0000FF"/>
                </a:solidFill>
              </a:rPr>
              <a:t>+ </a:t>
            </a:r>
            <a:r>
              <a:rPr lang="en-US" sz="2300" dirty="0" err="1" smtClean="0">
                <a:solidFill>
                  <a:srgbClr val="0000FF"/>
                </a:solidFill>
              </a:rPr>
              <a:t>Khi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tiễn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chồng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đi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lính</a:t>
            </a:r>
            <a:endParaRPr lang="en-US" sz="2300" dirty="0" smtClean="0">
              <a:solidFill>
                <a:srgbClr val="0000FF"/>
              </a:solidFill>
            </a:endParaRPr>
          </a:p>
          <a:p>
            <a:pPr algn="just" eaLnBrk="1" fontAlgn="base" hangingPunct="1">
              <a:spcAft>
                <a:spcPct val="0"/>
              </a:spcAft>
            </a:pPr>
            <a:r>
              <a:rPr lang="en-US" sz="2300" dirty="0" smtClean="0">
                <a:solidFill>
                  <a:srgbClr val="0000FF"/>
                </a:solidFill>
              </a:rPr>
              <a:t>	+ </a:t>
            </a:r>
            <a:r>
              <a:rPr lang="en-US" sz="2300" dirty="0" err="1" smtClean="0">
                <a:solidFill>
                  <a:srgbClr val="0000FF"/>
                </a:solidFill>
              </a:rPr>
              <a:t>Khi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chồng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đi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lính</a:t>
            </a:r>
            <a:r>
              <a:rPr lang="en-US" sz="2300" dirty="0" smtClean="0">
                <a:solidFill>
                  <a:srgbClr val="0000FF"/>
                </a:solidFill>
              </a:rPr>
              <a:t>, </a:t>
            </a:r>
            <a:r>
              <a:rPr lang="en-US" sz="2300" dirty="0" err="1" smtClean="0">
                <a:solidFill>
                  <a:srgbClr val="0000FF"/>
                </a:solidFill>
              </a:rPr>
              <a:t>xa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chồng</a:t>
            </a:r>
            <a:endParaRPr lang="en-US" sz="2300" dirty="0" smtClean="0">
              <a:solidFill>
                <a:srgbClr val="0000FF"/>
              </a:solidFill>
            </a:endParaRPr>
          </a:p>
          <a:p>
            <a:pPr algn="just" eaLnBrk="1" fontAlgn="base" hangingPunct="1">
              <a:spcAft>
                <a:spcPct val="0"/>
              </a:spcAft>
            </a:pPr>
            <a:endParaRPr lang="en-US" sz="23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626983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2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32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32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802" grpId="0" animBg="1"/>
      <p:bldP spid="332806" grpId="0"/>
      <p:bldP spid="33280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 Tho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6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7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" y="-7620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8200" y="1073548"/>
            <a:ext cx="617220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CÔNG NHIỆM VỤ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5331" y="448073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10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0836810"/>
              </p:ext>
            </p:extLst>
          </p:nvPr>
        </p:nvGraphicFramePr>
        <p:xfrm>
          <a:off x="2414028" y="2644062"/>
          <a:ext cx="5998206" cy="2880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7986"/>
                <a:gridCol w="541393"/>
                <a:gridCol w="541393"/>
                <a:gridCol w="541393"/>
                <a:gridCol w="541393"/>
                <a:gridCol w="541393"/>
                <a:gridCol w="541393"/>
                <a:gridCol w="541393"/>
                <a:gridCol w="541393"/>
                <a:gridCol w="541393"/>
                <a:gridCol w="307683"/>
              </a:tblGrid>
              <a:tr h="23812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Kỳ thi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Tổng số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Giải Nhất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Giải Nhì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Giải Ba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Giải KK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Huyện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TP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Huyện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TP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Huyện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TP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Huyện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TP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Huyện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TP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3812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HSG lớp 9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51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07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01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01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03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02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34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02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HSNK lớp 6,7,8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3812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TDTT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08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01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04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02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02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01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Tổng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08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03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03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02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31" y="-170977"/>
            <a:ext cx="12192000" cy="7298295"/>
          </a:xfrm>
          <a:prstGeom prst="rect">
            <a:avLst/>
          </a:prstGeom>
        </p:spPr>
      </p:pic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311268204"/>
              </p:ext>
            </p:extLst>
          </p:nvPr>
        </p:nvGraphicFramePr>
        <p:xfrm>
          <a:off x="383931" y="179748"/>
          <a:ext cx="966201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7" name="Picture 2" descr="Thông báo về việc dừng sản xuất mã bàn phím GM816. Giới thiệu ..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687" y="2484878"/>
            <a:ext cx="1208687" cy="110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5800" y="8382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NHÓM 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43000" y="19928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NHÓM 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42293" y="3452027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NHÓM 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800" y="47244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NHÓM 4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15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103104"/>
            <a:ext cx="9829800" cy="6961104"/>
          </a:xfrm>
          <a:prstGeom prst="rect">
            <a:avLst/>
          </a:prstGeom>
          <a:ln cmpd="dbl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371600" y="3221963"/>
            <a:ext cx="7086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533400"/>
            <a:ext cx="8153400" cy="2292935"/>
          </a:xfrm>
          <a:prstGeom prst="rect">
            <a:avLst/>
          </a:prstGeom>
          <a:noFill/>
          <a:ln cmpd="dbl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>
              <a:spcBef>
                <a:spcPct val="50000"/>
              </a:spcBef>
            </a:pP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đèm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sạt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xôm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839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57"/>
            <a:ext cx="9506857" cy="7130143"/>
          </a:xfrm>
        </p:spPr>
      </p:pic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180604" y="1602632"/>
            <a:ext cx="9144000" cy="1752600"/>
          </a:xfrm>
          <a:prstGeom prst="cloudCallout">
            <a:avLst>
              <a:gd name="adj1" fmla="val -46875"/>
              <a:gd name="adj2" fmla="val 79319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1044204" y="2059832"/>
            <a:ext cx="807720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32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</a:rPr>
              <a:t>Tìm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</a:rPr>
              <a:t>trường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</a:rPr>
              <a:t>từ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</a:rPr>
              <a:t>vựng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</a:rPr>
              <a:t>thiên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</a:rPr>
              <a:t>nhiên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</a:rPr>
              <a:t>và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</a:rPr>
              <a:t>phân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</a:rPr>
              <a:t>tích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</a:rPr>
              <a:t>sự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</a:rPr>
              <a:t>độc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</a:rPr>
              <a:t>đáo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</a:rPr>
              <a:t>trong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</a:rPr>
              <a:t>đoạn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</a:rPr>
              <a:t>thơ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</a:rPr>
              <a:t>sau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209304" y="3355232"/>
            <a:ext cx="7086600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009900" algn="l"/>
              </a:tabLst>
            </a:pP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Vân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xem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trang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trọng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khác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vời</a:t>
            </a:r>
            <a:endParaRPr lang="en-US" sz="3000" i="1" dirty="0" smtClean="0">
              <a:solidFill>
                <a:srgbClr val="3333FF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009900" algn="l"/>
              </a:tabLst>
            </a:pP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Khuôn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trăng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đầy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đặn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nét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ngài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nở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nang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009900" algn="l"/>
              </a:tabLst>
            </a:pP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Hoa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cười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ngọc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thốt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đoan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trang</a:t>
            </a:r>
            <a:endParaRPr lang="en-US" sz="3000" i="1" dirty="0" smtClean="0">
              <a:solidFill>
                <a:srgbClr val="3333FF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009900" algn="l"/>
              </a:tabLst>
            </a:pP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Mây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thua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nước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tóc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tuyết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nhường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màu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da</a:t>
            </a:r>
            <a:endParaRPr lang="en-US" sz="2400" dirty="0" smtClean="0">
              <a:solidFill>
                <a:srgbClr val="3333FF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009900" algn="l"/>
              </a:tabLst>
            </a:pPr>
            <a:endParaRPr lang="en-US" sz="1400" dirty="0" smtClean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3022" y="402303"/>
            <a:ext cx="3200400" cy="646331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  <a:endParaRPr lang="en-US" sz="3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82804" y="1048634"/>
            <a:ext cx="35173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</a:rPr>
              <a:t>(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</a:rPr>
              <a:t>Nhóm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</a:rPr>
              <a:t>bàn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</a:rPr>
              <a:t> – 3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</a:rPr>
              <a:t>phút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05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448004" y="2513112"/>
            <a:ext cx="833755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3009900" algn="l"/>
              </a:tabLst>
            </a:pPr>
            <a:r>
              <a:rPr lang="en-US" sz="2600" b="1" i="1" dirty="0" smtClean="0">
                <a:solidFill>
                  <a:srgbClr val="3333FF"/>
                </a:solidFill>
                <a:latin typeface="Times New Roman" pitchFamily="18" charset="0"/>
              </a:rPr>
              <a:t>=&gt; </a:t>
            </a:r>
            <a:r>
              <a:rPr lang="en-US" sz="2600" b="1" i="1" dirty="0" err="1" smtClean="0">
                <a:solidFill>
                  <a:srgbClr val="3333FF"/>
                </a:solidFill>
                <a:latin typeface="Times New Roman" pitchFamily="18" charset="0"/>
              </a:rPr>
              <a:t>Bằng</a:t>
            </a:r>
            <a:r>
              <a:rPr lang="en-US" sz="2600" b="1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3333FF"/>
                </a:solidFill>
                <a:latin typeface="Times New Roman" pitchFamily="18" charset="0"/>
              </a:rPr>
              <a:t>bút</a:t>
            </a:r>
            <a:r>
              <a:rPr lang="en-US" sz="2600" b="1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3333FF"/>
                </a:solidFill>
                <a:latin typeface="Times New Roman" pitchFamily="18" charset="0"/>
              </a:rPr>
              <a:t>pháp</a:t>
            </a:r>
            <a:r>
              <a:rPr lang="en-US" sz="2600" b="1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3333FF"/>
                </a:solidFill>
                <a:latin typeface="Times New Roman" pitchFamily="18" charset="0"/>
              </a:rPr>
              <a:t>nghệ</a:t>
            </a:r>
            <a:r>
              <a:rPr lang="en-US" sz="2600" b="1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3333FF"/>
                </a:solidFill>
                <a:latin typeface="Times New Roman" pitchFamily="18" charset="0"/>
              </a:rPr>
              <a:t>thuật</a:t>
            </a:r>
            <a:r>
              <a:rPr lang="en-US" sz="2600" b="1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3333FF"/>
                </a:solidFill>
                <a:latin typeface="Times New Roman" pitchFamily="18" charset="0"/>
              </a:rPr>
              <a:t>ước</a:t>
            </a:r>
            <a:r>
              <a:rPr lang="en-US" sz="2600" b="1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3333FF"/>
                </a:solidFill>
                <a:latin typeface="Times New Roman" pitchFamily="18" charset="0"/>
              </a:rPr>
              <a:t>lệ</a:t>
            </a:r>
            <a:r>
              <a:rPr lang="en-US" sz="2600" b="1" i="1" dirty="0" smtClean="0">
                <a:solidFill>
                  <a:srgbClr val="3333FF"/>
                </a:solidFill>
                <a:latin typeface="Times New Roman" pitchFamily="18" charset="0"/>
              </a:rPr>
              <a:t>, </a:t>
            </a:r>
            <a:r>
              <a:rPr lang="en-US" sz="2600" b="1" i="1" dirty="0" err="1" smtClean="0">
                <a:solidFill>
                  <a:srgbClr val="3333FF"/>
                </a:solidFill>
                <a:latin typeface="Times New Roman" pitchFamily="18" charset="0"/>
              </a:rPr>
              <a:t>vẻ</a:t>
            </a:r>
            <a:r>
              <a:rPr lang="en-US" sz="2600" b="1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3333FF"/>
                </a:solidFill>
                <a:latin typeface="Times New Roman" pitchFamily="18" charset="0"/>
              </a:rPr>
              <a:t>đẹp</a:t>
            </a:r>
            <a:r>
              <a:rPr lang="en-US" sz="2600" b="1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3333FF"/>
                </a:solidFill>
                <a:latin typeface="Times New Roman" pitchFamily="18" charset="0"/>
              </a:rPr>
              <a:t>của</a:t>
            </a:r>
            <a:r>
              <a:rPr lang="en-US" sz="2600" b="1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3333FF"/>
                </a:solidFill>
                <a:latin typeface="Times New Roman" pitchFamily="18" charset="0"/>
              </a:rPr>
              <a:t>Thúy</a:t>
            </a:r>
            <a:r>
              <a:rPr lang="en-US" sz="2600" b="1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3333FF"/>
                </a:solidFill>
                <a:latin typeface="Times New Roman" pitchFamily="18" charset="0"/>
              </a:rPr>
              <a:t>Vân</a:t>
            </a:r>
            <a:r>
              <a:rPr lang="en-US" sz="2600" b="1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3333FF"/>
                </a:solidFill>
                <a:latin typeface="Times New Roman" pitchFamily="18" charset="0"/>
              </a:rPr>
              <a:t>được</a:t>
            </a:r>
            <a:r>
              <a:rPr lang="en-US" sz="2600" b="1" i="1" dirty="0" smtClean="0">
                <a:solidFill>
                  <a:srgbClr val="3333FF"/>
                </a:solidFill>
                <a:latin typeface="Times New Roman" pitchFamily="18" charset="0"/>
              </a:rPr>
              <a:t> so </a:t>
            </a:r>
            <a:r>
              <a:rPr lang="en-US" sz="2600" b="1" i="1" dirty="0" err="1" smtClean="0">
                <a:solidFill>
                  <a:srgbClr val="3333FF"/>
                </a:solidFill>
                <a:latin typeface="Times New Roman" pitchFamily="18" charset="0"/>
              </a:rPr>
              <a:t>sánh</a:t>
            </a:r>
            <a:r>
              <a:rPr lang="en-US" sz="2600" b="1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3333FF"/>
                </a:solidFill>
                <a:latin typeface="Times New Roman" pitchFamily="18" charset="0"/>
              </a:rPr>
              <a:t>với</a:t>
            </a:r>
            <a:r>
              <a:rPr lang="en-US" sz="2600" b="1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3333FF"/>
                </a:solidFill>
                <a:latin typeface="Times New Roman" pitchFamily="18" charset="0"/>
              </a:rPr>
              <a:t>những</a:t>
            </a:r>
            <a:r>
              <a:rPr lang="en-US" sz="2600" b="1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3333FF"/>
                </a:solidFill>
                <a:latin typeface="Times New Roman" pitchFamily="18" charset="0"/>
              </a:rPr>
              <a:t>thứ</a:t>
            </a:r>
            <a:r>
              <a:rPr lang="en-US" sz="2600" b="1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3333FF"/>
                </a:solidFill>
                <a:latin typeface="Times New Roman" pitchFamily="18" charset="0"/>
              </a:rPr>
              <a:t>cao</a:t>
            </a:r>
            <a:r>
              <a:rPr lang="en-US" sz="2600" b="1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3333FF"/>
                </a:solidFill>
                <a:latin typeface="Times New Roman" pitchFamily="18" charset="0"/>
              </a:rPr>
              <a:t>đẹp</a:t>
            </a:r>
            <a:r>
              <a:rPr lang="en-US" sz="2600" b="1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3333FF"/>
                </a:solidFill>
                <a:latin typeface="Times New Roman" pitchFamily="18" charset="0"/>
              </a:rPr>
              <a:t>nhất</a:t>
            </a:r>
            <a:r>
              <a:rPr lang="en-US" sz="2600" b="1" i="1" dirty="0" smtClean="0">
                <a:solidFill>
                  <a:srgbClr val="3333FF"/>
                </a:solidFill>
                <a:latin typeface="Times New Roman" pitchFamily="18" charset="0"/>
              </a:rPr>
              <a:t>: </a:t>
            </a:r>
            <a:r>
              <a:rPr lang="en-US" sz="2600" b="1" i="1" dirty="0" err="1" smtClean="0">
                <a:solidFill>
                  <a:srgbClr val="3333FF"/>
                </a:solidFill>
                <a:latin typeface="Times New Roman" pitchFamily="18" charset="0"/>
              </a:rPr>
              <a:t>trăng</a:t>
            </a:r>
            <a:r>
              <a:rPr lang="en-US" sz="2600" b="1" i="1" dirty="0" smtClean="0">
                <a:solidFill>
                  <a:srgbClr val="3333FF"/>
                </a:solidFill>
                <a:latin typeface="Times New Roman" pitchFamily="18" charset="0"/>
              </a:rPr>
              <a:t>, </a:t>
            </a:r>
            <a:r>
              <a:rPr lang="en-US" sz="2600" b="1" i="1" dirty="0" err="1" smtClean="0">
                <a:solidFill>
                  <a:srgbClr val="3333FF"/>
                </a:solidFill>
                <a:latin typeface="Times New Roman" pitchFamily="18" charset="0"/>
              </a:rPr>
              <a:t>hoa</a:t>
            </a:r>
            <a:r>
              <a:rPr lang="en-US" sz="2600" b="1" i="1" dirty="0" smtClean="0">
                <a:solidFill>
                  <a:srgbClr val="3333FF"/>
                </a:solidFill>
                <a:latin typeface="Times New Roman" pitchFamily="18" charset="0"/>
              </a:rPr>
              <a:t>, </a:t>
            </a:r>
            <a:r>
              <a:rPr lang="en-US" sz="2600" b="1" i="1" dirty="0" err="1" smtClean="0">
                <a:solidFill>
                  <a:srgbClr val="3333FF"/>
                </a:solidFill>
                <a:latin typeface="Times New Roman" pitchFamily="18" charset="0"/>
              </a:rPr>
              <a:t>mây</a:t>
            </a:r>
            <a:r>
              <a:rPr lang="en-US" sz="2600" b="1" i="1" dirty="0" smtClean="0">
                <a:solidFill>
                  <a:srgbClr val="3333FF"/>
                </a:solidFill>
                <a:latin typeface="Times New Roman" pitchFamily="18" charset="0"/>
              </a:rPr>
              <a:t>, </a:t>
            </a:r>
            <a:r>
              <a:rPr lang="en-US" sz="2600" b="1" i="1" dirty="0" err="1" smtClean="0">
                <a:solidFill>
                  <a:srgbClr val="3333FF"/>
                </a:solidFill>
                <a:latin typeface="Times New Roman" pitchFamily="18" charset="0"/>
              </a:rPr>
              <a:t>tuyết</a:t>
            </a:r>
            <a:r>
              <a:rPr lang="en-US" sz="2600" b="1" i="1" dirty="0" smtClean="0">
                <a:solidFill>
                  <a:srgbClr val="3333FF"/>
                </a:solidFill>
                <a:latin typeface="Times New Roman" pitchFamily="18" charset="0"/>
              </a:rPr>
              <a:t>, </a:t>
            </a:r>
            <a:r>
              <a:rPr lang="en-US" sz="2600" b="1" i="1" dirty="0" err="1" smtClean="0">
                <a:solidFill>
                  <a:srgbClr val="3333FF"/>
                </a:solidFill>
                <a:latin typeface="Times New Roman" pitchFamily="18" charset="0"/>
              </a:rPr>
              <a:t>ngọc</a:t>
            </a:r>
            <a:r>
              <a:rPr lang="en-US" sz="2600" b="1" i="1" dirty="0" smtClean="0">
                <a:solidFill>
                  <a:srgbClr val="3333FF"/>
                </a:solidFill>
                <a:latin typeface="Times New Roman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3009900" algn="l"/>
              </a:tabLst>
            </a:pPr>
            <a:r>
              <a:rPr lang="en-US" sz="2600" b="1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 + 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</a:rPr>
              <a:t>“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</a:rPr>
              <a:t>Khuôn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</a:rPr>
              <a:t>trăng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</a:rPr>
              <a:t>đầy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</a:rPr>
              <a:t>đặn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</a:rPr>
              <a:t>”: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khuôn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mặt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đầy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đặn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,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phúc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hậu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,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tươi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sáng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,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rạng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ngời</a:t>
            </a:r>
            <a:endParaRPr lang="en-US" sz="2600" dirty="0" smtClean="0">
              <a:solidFill>
                <a:srgbClr val="3333FF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3009900" algn="l"/>
              </a:tabLst>
            </a:pP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+ 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</a:rPr>
              <a:t>“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</a:rPr>
              <a:t>Hoa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</a:rPr>
              <a:t>cười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</a:rPr>
              <a:t>ngọc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</a:rPr>
              <a:t>thốt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</a:rPr>
              <a:t>đoan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</a:rPr>
              <a:t>trang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</a:rPr>
              <a:t>”: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nụ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cười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tươi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thắm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như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hoa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,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giọng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nói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trong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như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ngọc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3009900" algn="l"/>
              </a:tabLst>
            </a:pP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+ 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</a:rPr>
              <a:t>“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</a:rPr>
              <a:t>Mây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</a:rPr>
              <a:t>thua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</a:rPr>
              <a:t>tóc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</a:rPr>
              <a:t>tuyết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</a:rPr>
              <a:t>nhường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</a:rPr>
              <a:t>màu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</a:rPr>
              <a:t> da”: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mái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tóc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bồng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bềnh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hơn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mây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và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làn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 da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trắng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trong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hơn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3333FF"/>
                </a:solidFill>
                <a:latin typeface="Times New Roman" pitchFamily="18" charset="0"/>
              </a:rPr>
              <a:t>tuyết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3009900" algn="l"/>
              </a:tabLst>
            </a:pPr>
            <a:r>
              <a:rPr lang="en-US" sz="2600" b="1" dirty="0" smtClean="0">
                <a:solidFill>
                  <a:srgbClr val="3333FF"/>
                </a:solidFill>
                <a:latin typeface="Times New Roman" pitchFamily="18" charset="0"/>
              </a:rPr>
              <a:t>        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073479" y="381000"/>
            <a:ext cx="7086600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009900" algn="l"/>
              </a:tabLst>
            </a:pP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Vân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xem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trang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trọng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khác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vời</a:t>
            </a:r>
            <a:endParaRPr lang="en-US" sz="3000" i="1" dirty="0" smtClean="0">
              <a:solidFill>
                <a:srgbClr val="3333FF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009900" algn="l"/>
              </a:tabLst>
            </a:pP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Khuôn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trăng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đầy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đặn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nét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ngài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nở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nang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009900" algn="l"/>
              </a:tabLst>
            </a:pP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Hoa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cười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ngọc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thốt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đoan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trang</a:t>
            </a:r>
            <a:endParaRPr lang="en-US" sz="3000" i="1" dirty="0" smtClean="0">
              <a:solidFill>
                <a:srgbClr val="3333FF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009900" algn="l"/>
              </a:tabLst>
            </a:pP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Mây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thua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nước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tóc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tuyết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nhường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3333FF"/>
                </a:solidFill>
                <a:latin typeface="Times New Roman" pitchFamily="18" charset="0"/>
              </a:rPr>
              <a:t>màu</a:t>
            </a:r>
            <a:r>
              <a:rPr lang="en-US" sz="3000" i="1" dirty="0" smtClean="0">
                <a:solidFill>
                  <a:srgbClr val="3333FF"/>
                </a:solidFill>
                <a:latin typeface="Times New Roman" pitchFamily="18" charset="0"/>
              </a:rPr>
              <a:t> da</a:t>
            </a:r>
            <a:endParaRPr lang="en-US" sz="2400" dirty="0" smtClean="0">
              <a:solidFill>
                <a:srgbClr val="3333FF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009900" algn="l"/>
              </a:tabLst>
            </a:pPr>
            <a:endParaRPr lang="en-US" sz="1400" dirty="0" smtClean="0">
              <a:solidFill>
                <a:srgbClr val="3333FF"/>
              </a:solidFill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97987" y="862633"/>
            <a:ext cx="3934489" cy="1459191"/>
            <a:chOff x="409243" y="2775325"/>
            <a:chExt cx="3934489" cy="1459191"/>
          </a:xfrm>
        </p:grpSpPr>
        <p:sp>
          <p:nvSpPr>
            <p:cNvPr id="8" name="Rectangle 7"/>
            <p:cNvSpPr/>
            <p:nvPr/>
          </p:nvSpPr>
          <p:spPr>
            <a:xfrm>
              <a:off x="1612085" y="2775325"/>
              <a:ext cx="1039067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1" dirty="0" err="1">
                  <a:solidFill>
                    <a:srgbClr val="FF0000"/>
                  </a:solidFill>
                  <a:latin typeface="Times New Roman" pitchFamily="18" charset="0"/>
                </a:rPr>
                <a:t>trăng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77510" y="3210524"/>
              <a:ext cx="869149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1" dirty="0" err="1">
                  <a:solidFill>
                    <a:srgbClr val="FF0000"/>
                  </a:solidFill>
                  <a:latin typeface="Times New Roman" pitchFamily="18" charset="0"/>
                </a:rPr>
                <a:t>Hoa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710922" y="3210524"/>
              <a:ext cx="954107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1" dirty="0" err="1">
                  <a:solidFill>
                    <a:srgbClr val="FF0000"/>
                  </a:solidFill>
                  <a:latin typeface="Times New Roman" pitchFamily="18" charset="0"/>
                </a:rPr>
                <a:t>ngọc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09243" y="3667724"/>
              <a:ext cx="889987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1" dirty="0" err="1">
                  <a:solidFill>
                    <a:srgbClr val="FF0000"/>
                  </a:solidFill>
                  <a:latin typeface="Times New Roman" pitchFamily="18" charset="0"/>
                </a:rPr>
                <a:t>Mây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388021" y="3680518"/>
              <a:ext cx="955711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1" dirty="0" err="1">
                  <a:solidFill>
                    <a:srgbClr val="FF0000"/>
                  </a:solidFill>
                  <a:latin typeface="Times New Roman" pitchFamily="18" charset="0"/>
                </a:rPr>
                <a:t>tuyết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802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872"/>
            <a:ext cx="9144000" cy="6889871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623563"/>
              </p:ext>
            </p:extLst>
          </p:nvPr>
        </p:nvGraphicFramePr>
        <p:xfrm>
          <a:off x="327025" y="838200"/>
          <a:ext cx="8489950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4975"/>
                <a:gridCol w="4244975"/>
              </a:tblGrid>
              <a:tr h="71689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</a:txBody>
                  <a:tcPr marL="91438" marR="91438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8" marR="91438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416710"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90600" y="990600"/>
            <a:ext cx="327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 NGỮ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791200" y="914400"/>
            <a:ext cx="2362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 NGỮ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27025" y="3568700"/>
            <a:ext cx="4146550" cy="1828800"/>
          </a:xfrm>
          <a:prstGeom prst="rect">
            <a:avLst/>
          </a:prstGeom>
          <a:ln>
            <a:solidFill>
              <a:srgbClr val="0070C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solidFill>
                  <a:srgbClr val="3333FF"/>
                </a:solidFill>
              </a:rPr>
              <a:t>Thường là một ngữ </a:t>
            </a:r>
            <a:endParaRPr lang="en-US" sz="2800" b="1" dirty="0">
              <a:solidFill>
                <a:srgbClr val="3333FF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3333FF"/>
                </a:solidFill>
              </a:rPr>
              <a:t>(</a:t>
            </a:r>
            <a:r>
              <a:rPr lang="vi-VN" sz="2800" b="1" dirty="0">
                <a:solidFill>
                  <a:srgbClr val="3333FF"/>
                </a:solidFill>
              </a:rPr>
              <a:t>cụm từ</a:t>
            </a:r>
            <a:r>
              <a:rPr lang="en-US" sz="2800" b="1" dirty="0">
                <a:solidFill>
                  <a:srgbClr val="3333FF"/>
                </a:solidFill>
              </a:rPr>
              <a:t>)c</a:t>
            </a:r>
            <a:r>
              <a:rPr lang="vi-VN" sz="2800" b="1" dirty="0">
                <a:solidFill>
                  <a:srgbClr val="3333FF"/>
                </a:solidFill>
              </a:rPr>
              <a:t>ố </a:t>
            </a:r>
            <a:r>
              <a:rPr lang="en-US" sz="2800" b="1" dirty="0">
                <a:solidFill>
                  <a:srgbClr val="3333FF"/>
                </a:solidFill>
                <a:latin typeface=".VnTime" pitchFamily="34" charset="0"/>
              </a:rPr>
              <a:t>®</a:t>
            </a:r>
            <a:r>
              <a:rPr lang="vi-VN" sz="2800" b="1" dirty="0">
                <a:solidFill>
                  <a:srgbClr val="3333FF"/>
                </a:solidFill>
              </a:rPr>
              <a:t>ịnh</a:t>
            </a:r>
            <a:r>
              <a:rPr lang="en-US" sz="2800" b="1" dirty="0">
                <a:solidFill>
                  <a:srgbClr val="3333FF"/>
                </a:solidFill>
              </a:rPr>
              <a:t>,</a:t>
            </a:r>
            <a:r>
              <a:rPr lang="vi-VN" sz="2800" b="1" dirty="0">
                <a:solidFill>
                  <a:srgbClr val="3333FF"/>
                </a:solidFill>
              </a:rPr>
              <a:t> biểu </a:t>
            </a:r>
            <a:endParaRPr lang="en-US" sz="2800" b="1" dirty="0">
              <a:solidFill>
                <a:srgbClr val="3333FF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solidFill>
                  <a:srgbClr val="3333FF"/>
                </a:solidFill>
              </a:rPr>
              <a:t>thị một khái niệm</a:t>
            </a:r>
            <a:r>
              <a:rPr lang="en-US" sz="2800" b="1" dirty="0">
                <a:solidFill>
                  <a:srgbClr val="3333FF"/>
                </a:solidFill>
              </a:rPr>
              <a:t>.</a:t>
            </a:r>
            <a:r>
              <a:rPr lang="vi-VN" sz="2800" b="1" dirty="0">
                <a:solidFill>
                  <a:srgbClr val="3333FF"/>
                </a:solidFill>
              </a:rPr>
              <a:t> 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800600" y="3568700"/>
            <a:ext cx="4038600" cy="1828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solidFill>
                  <a:srgbClr val="3333FF"/>
                </a:solidFill>
              </a:rPr>
              <a:t>Thường là một </a:t>
            </a:r>
            <a:r>
              <a:rPr lang="vi-VN" sz="2800" b="1" dirty="0" smtClean="0">
                <a:solidFill>
                  <a:srgbClr val="3333FF"/>
                </a:solidFill>
              </a:rPr>
              <a:t>câu </a:t>
            </a:r>
            <a:endParaRPr lang="en-US" sz="2800" b="1" dirty="0" smtClean="0">
              <a:solidFill>
                <a:srgbClr val="3333FF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 smtClean="0">
                <a:solidFill>
                  <a:srgbClr val="3333FF"/>
                </a:solidFill>
              </a:rPr>
              <a:t>biểu </a:t>
            </a:r>
            <a:r>
              <a:rPr lang="vi-VN" sz="2800" b="1" dirty="0">
                <a:solidFill>
                  <a:srgbClr val="3333FF"/>
                </a:solidFill>
              </a:rPr>
              <a:t>thị </a:t>
            </a:r>
            <a:r>
              <a:rPr lang="vi-VN" sz="2800" b="1" dirty="0" smtClean="0">
                <a:solidFill>
                  <a:srgbClr val="3333FF"/>
                </a:solidFill>
              </a:rPr>
              <a:t>một </a:t>
            </a:r>
            <a:r>
              <a:rPr lang="vi-VN" sz="2800" b="1" dirty="0">
                <a:solidFill>
                  <a:srgbClr val="3333FF"/>
                </a:solidFill>
              </a:rPr>
              <a:t>phán đoán, </a:t>
            </a:r>
            <a:endParaRPr lang="en-US" sz="2800" b="1" dirty="0">
              <a:solidFill>
                <a:srgbClr val="3333FF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solidFill>
                  <a:srgbClr val="3333FF"/>
                </a:solidFill>
              </a:rPr>
              <a:t>nhận </a:t>
            </a:r>
            <a:r>
              <a:rPr lang="vi-VN" sz="2800" b="1" dirty="0" smtClean="0">
                <a:solidFill>
                  <a:srgbClr val="3333FF"/>
                </a:solidFill>
              </a:rPr>
              <a:t>định</a:t>
            </a:r>
            <a:r>
              <a:rPr lang="en-US" sz="2800" b="1" dirty="0" smtClean="0">
                <a:solidFill>
                  <a:srgbClr val="3333FF"/>
                </a:solidFill>
              </a:rPr>
              <a:t>, </a:t>
            </a:r>
            <a:r>
              <a:rPr lang="en-US" sz="2800" b="1" dirty="0" err="1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800" b="1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sz="2800" b="1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2800" b="1" dirty="0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Arrow Connector 10"/>
          <p:cNvCxnSpPr>
            <a:endCxn id="9" idx="0"/>
          </p:cNvCxnSpPr>
          <p:nvPr/>
        </p:nvCxnSpPr>
        <p:spPr>
          <a:xfrm>
            <a:off x="2400300" y="2971800"/>
            <a:ext cx="0" cy="5969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705600" y="2940050"/>
            <a:ext cx="0" cy="5969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33400" y="1514475"/>
            <a:ext cx="3733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dùi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vòi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tiên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sấu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33900" y="1514475"/>
            <a:ext cx="457200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đậy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49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4118"/>
            <a:ext cx="9372600" cy="70621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1000" y="446544"/>
            <a:ext cx="83820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00" b="1" dirty="0">
                <a:latin typeface="+mj-lt"/>
              </a:rPr>
              <a:t>Cho đoạn trích: </a:t>
            </a:r>
            <a:r>
              <a:rPr lang="vi-VN" sz="2600" dirty="0" smtClean="0">
                <a:latin typeface="+mj-lt"/>
              </a:rPr>
              <a:t>"</a:t>
            </a:r>
            <a:r>
              <a:rPr lang="vi-VN" sz="2600" dirty="0">
                <a:latin typeface="+mj-lt"/>
              </a:rPr>
              <a:t>Nay người Thanh lại </a:t>
            </a:r>
            <a:r>
              <a:rPr lang="vi-VN" sz="2600" dirty="0" smtClean="0">
                <a:latin typeface="+mj-lt"/>
              </a:rPr>
              <a:t>sang</a:t>
            </a:r>
            <a:r>
              <a:rPr lang="en-US" sz="2600" dirty="0" smtClean="0">
                <a:latin typeface="+mj-lt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 ta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Minh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ngươi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tri,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hớ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600" dirty="0" smtClean="0">
                <a:latin typeface="+mj-lt"/>
              </a:rPr>
              <a:t>chớ </a:t>
            </a:r>
            <a:r>
              <a:rPr lang="vi-VN" sz="2600" dirty="0">
                <a:latin typeface="+mj-lt"/>
              </a:rPr>
              <a:t>bảo là ta không nói trước</a:t>
            </a:r>
            <a:r>
              <a:rPr lang="vi-VN" sz="2600" dirty="0" smtClean="0">
                <a:latin typeface="+mj-lt"/>
              </a:rPr>
              <a:t>!</a:t>
            </a:r>
            <a:r>
              <a:rPr lang="en-US" sz="2600" dirty="0" smtClean="0">
                <a:latin typeface="+mj-lt"/>
              </a:rPr>
              <a:t>”</a:t>
            </a:r>
          </a:p>
          <a:p>
            <a:pPr algn="r"/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hất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hống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hí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vi-VN" sz="2600" b="1" dirty="0" smtClean="0">
                <a:solidFill>
                  <a:srgbClr val="FF0000"/>
                </a:solidFill>
                <a:latin typeface="+mj-lt"/>
              </a:rPr>
              <a:t>1.Đoạn </a:t>
            </a:r>
            <a:r>
              <a:rPr lang="vi-VN" sz="2600" b="1" dirty="0">
                <a:solidFill>
                  <a:srgbClr val="FF0000"/>
                </a:solidFill>
                <a:latin typeface="+mj-lt"/>
              </a:rPr>
              <a:t>văn là lời của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2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600" b="1" dirty="0">
                <a:solidFill>
                  <a:srgbClr val="FF0000"/>
                </a:solidFill>
                <a:latin typeface="+mj-lt"/>
              </a:rPr>
              <a:t>nào, nói trong hoàn cảnh nào</a:t>
            </a:r>
            <a:r>
              <a:rPr lang="vi-VN" sz="2600" b="1" dirty="0" smtClean="0">
                <a:solidFill>
                  <a:srgbClr val="FF0000"/>
                </a:solidFill>
                <a:latin typeface="+mj-lt"/>
              </a:rPr>
              <a:t>?</a:t>
            </a:r>
            <a:endParaRPr lang="en-US" sz="2600" b="1" dirty="0" smtClean="0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vi-VN" sz="2600" b="1" dirty="0" smtClean="0">
                <a:solidFill>
                  <a:srgbClr val="FF0000"/>
                </a:solidFill>
                <a:latin typeface="+mj-lt"/>
              </a:rPr>
              <a:t>2.Tìm </a:t>
            </a:r>
            <a:r>
              <a:rPr lang="vi-VN" sz="2600" b="1" dirty="0">
                <a:solidFill>
                  <a:srgbClr val="FF0000"/>
                </a:solidFill>
                <a:latin typeface="+mj-lt"/>
              </a:rPr>
              <a:t>một thành ngữ có trong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vi-VN" sz="2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600" b="1" dirty="0">
                <a:solidFill>
                  <a:srgbClr val="FF0000"/>
                </a:solidFill>
                <a:latin typeface="+mj-lt"/>
              </a:rPr>
              <a:t>trên và giải nghĩa thành ngữ </a:t>
            </a:r>
            <a:r>
              <a:rPr lang="vi-VN" sz="2600" b="1" dirty="0" smtClean="0">
                <a:solidFill>
                  <a:srgbClr val="FF0000"/>
                </a:solidFill>
                <a:latin typeface="+mj-lt"/>
              </a:rPr>
              <a:t>đó?</a:t>
            </a:r>
            <a:endParaRPr lang="en-US" sz="2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369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" y="-71929"/>
            <a:ext cx="9372600" cy="70621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823686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Ý: 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800" y="1447800"/>
            <a:ext cx="8204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endParaRPr lang="en-US" sz="2800" b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Nói trong hoàn cảnh: Vào ngày 29 tháng Chạp, tại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An vua Quang Trung mở cuộc duyệt binh lớn và ra lời phủ dụ.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8500" y="3459130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4221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1406</Words>
  <Application>Microsoft Office PowerPoint</Application>
  <PresentationFormat>On-screen Show (4:3)</PresentationFormat>
  <Paragraphs>194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.VnArial</vt:lpstr>
      <vt:lpstr>.VnTime</vt:lpstr>
      <vt:lpstr>Arial</vt:lpstr>
      <vt:lpstr>Calibri</vt:lpstr>
      <vt:lpstr>Palatino Linotype</vt:lpstr>
      <vt:lpstr>Times New Roman</vt:lpstr>
      <vt:lpstr>VNI-Times</vt:lpstr>
      <vt:lpstr>Wingdings</vt:lpstr>
      <vt:lpstr>Office Theme</vt:lpstr>
      <vt:lpstr>3_Office Theme</vt:lpstr>
      <vt:lpstr>4_Default Design</vt:lpstr>
      <vt:lpstr>7_Default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AutoBVT</cp:lastModifiedBy>
  <cp:revision>108</cp:revision>
  <dcterms:created xsi:type="dcterms:W3CDTF">2018-10-09T16:21:04Z</dcterms:created>
  <dcterms:modified xsi:type="dcterms:W3CDTF">2021-05-17T06:56:50Z</dcterms:modified>
</cp:coreProperties>
</file>